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embeddedFontLst>
    <p:embeddedFont>
      <p:font typeface="Roboto"/>
      <p:regular r:id="rId70"/>
      <p:bold r:id="rId71"/>
      <p:italic r:id="rId72"/>
      <p:boldItalic r:id="rId73"/>
    </p:embeddedFont>
    <p:embeddedFont>
      <p:font typeface="Merriweather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9F3F5D-D9F7-4ED7-AE98-42E76776950D}">
  <a:tblStyle styleId="{BA9F3F5D-D9F7-4ED7-AE98-42E7677695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5.xml"/><Relationship Id="rId75" Type="http://schemas.openxmlformats.org/officeDocument/2006/relationships/font" Target="fonts/Merriweather-bold.fntdata"/><Relationship Id="rId30" Type="http://schemas.openxmlformats.org/officeDocument/2006/relationships/slide" Target="slides/slide24.xml"/><Relationship Id="rId74" Type="http://schemas.openxmlformats.org/officeDocument/2006/relationships/font" Target="fonts/Merriweather-regular.fntdata"/><Relationship Id="rId33" Type="http://schemas.openxmlformats.org/officeDocument/2006/relationships/slide" Target="slides/slide27.xml"/><Relationship Id="rId77" Type="http://schemas.openxmlformats.org/officeDocument/2006/relationships/font" Target="fonts/Merriweather-boldItalic.fntdata"/><Relationship Id="rId32" Type="http://schemas.openxmlformats.org/officeDocument/2006/relationships/slide" Target="slides/slide26.xml"/><Relationship Id="rId76" Type="http://schemas.openxmlformats.org/officeDocument/2006/relationships/font" Target="fonts/Merriweather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edc8f8eb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edc8f8eb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There could be many other motivations behind </a:t>
            </a:r>
            <a:r>
              <a:rPr lang="en-CA"/>
              <a:t>encryption as well.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edc8f8eb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edc8f8eb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e70b85f7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e70b85f7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e70b85f7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e70b85f7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edc8f8eb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edc8f8eb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Generally, there are two </a:t>
            </a:r>
            <a:r>
              <a:rPr lang="en-CA"/>
              <a:t>types of ciphers: symmetric and asymmetric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edc8f8eb5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edc8f8eb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First let’s take a look at symmetric ciphers: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edc8f8eb5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edc8f8eb5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c834023e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c834023e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edc8f8eb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edc8f8eb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edc8f8eb5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edc8f8eb5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Break it 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Provide with examples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c601df6d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c601df6d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Maybe some animations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c834023e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c834023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edc8f8eb5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edc8f8eb5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edc8f8eb5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edc8f8eb5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c601df6d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c601df6d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Avoid</a:t>
            </a:r>
            <a:r>
              <a:rPr lang="en-CA"/>
              <a:t> blah blah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edc8f8eb5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edc8f8eb5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edc8f8eb5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edc8f8eb5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edc8f8eb5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edc8f8eb5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edc8f8eb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edc8f8eb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 little more details about the EC points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c834023e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c834023e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dc37b37b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dc37b37b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c601df6d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c601df6d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 little more time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edc8f8eb5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edc8f8eb5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c601df6d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c601df6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edc8f8eb5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edc8f8eb5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dc37b37b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dc37b37b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c601df6d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c601df6d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eb8f54e3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eb8f54e3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c601df6d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c601df6d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Have extra slide about Gentry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Need to break it down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e70b85f7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e70b85f7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Have extra slide about Gentry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Need to break it down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c601df6d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c601df6d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Have extra slide about Gentry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Need to break it down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c601df6d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c601df6d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Have extra slide about Gentry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Need to break it down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e70b85f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e70b85f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f49cf22e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f49cf22e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Have extra slide about Gentry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Need to break it down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e70b85f7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e70b85f7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Build off from the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eb8f54e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eb8f54e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eb8f54e3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eb8f54e3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eb8f54e3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eb8f54e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f49cf22e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f49cf22e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eb8f54e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eb8f54e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Horrible gloves which cannot last long enough for completing </a:t>
            </a:r>
            <a:r>
              <a:rPr lang="en-CA"/>
              <a:t>assembling</a:t>
            </a:r>
            <a:r>
              <a:rPr lang="en-CA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Method that the worker cannot take the box 1 out 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eb8f54e3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eb8f54e3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eb8f54e3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eb8f54e3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c601df6d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c601df6d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e70b85f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e70b85f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Well, back to those days, not everyone could read. Simply writing things down is already a good way of encrypting information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eb8f54e3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eb8f54e3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Hard to follow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eb8f54e3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eb8f54e3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c601df6d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c601df6d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Hard to follow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eb8f54e3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eb8f54e3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c601df6d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c601df6d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 slower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c601df6d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c601df6d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e70b85f76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e70b85f7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eb8f54e3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eb8f54e3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Explain more on the error part (with example)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e70b85f76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e70b85f76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e70b85f7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e70b85f7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edc8f8e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edc8f8e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Break into 3 slides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f49cf22e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0f49cf22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0e70b85f76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0e70b85f76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edc8f8eb5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0edc8f8eb5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e70b85f7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0e70b85f7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Recent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direction of H.E.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edc8f8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edc8f8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Time problem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edc8f8e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edc8f8e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Break into 3 slides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e70b85f7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e70b85f7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O4xNJsjtN6E&amp;t=393s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jpg"/><Relationship Id="rId4" Type="http://schemas.openxmlformats.org/officeDocument/2006/relationships/image" Target="../media/image3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jpg"/><Relationship Id="rId4" Type="http://schemas.openxmlformats.org/officeDocument/2006/relationships/image" Target="../media/image3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jpg"/><Relationship Id="rId4" Type="http://schemas.openxmlformats.org/officeDocument/2006/relationships/image" Target="../media/image33.jpg"/><Relationship Id="rId5" Type="http://schemas.openxmlformats.org/officeDocument/2006/relationships/image" Target="../media/image32.jpg"/><Relationship Id="rId6" Type="http://schemas.openxmlformats.org/officeDocument/2006/relationships/image" Target="../media/image31.jpg"/><Relationship Id="rId7" Type="http://schemas.openxmlformats.org/officeDocument/2006/relationships/image" Target="../media/image3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geeksforgeeks.org/rsa-algorithm-cryptography/" TargetMode="External"/><Relationship Id="rId10" Type="http://schemas.openxmlformats.org/officeDocument/2006/relationships/hyperlink" Target="https://crypto.stanford.edu/craig/easy-fhe.pdf" TargetMode="External"/><Relationship Id="rId13" Type="http://schemas.openxmlformats.org/officeDocument/2006/relationships/hyperlink" Target="http://blog.higashi.tech/2020/06/16/fhe_01.html" TargetMode="External"/><Relationship Id="rId12" Type="http://schemas.openxmlformats.org/officeDocument/2006/relationships/hyperlink" Target="https://cryptobook.nakov.com/asymmetric-key-ciphers/elliptic-curve-cryptography-ecc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blog.openmined.org/from-fully-homomorphic-encryption-to-silicon/" TargetMode="External"/><Relationship Id="rId4" Type="http://schemas.openxmlformats.org/officeDocument/2006/relationships/hyperlink" Target="https://en.wikipedia.org/wiki/Encryption" TargetMode="External"/><Relationship Id="rId9" Type="http://schemas.openxmlformats.org/officeDocument/2006/relationships/hyperlink" Target="https://crypto.stanford.edu/craig/craig-thesis.pdf" TargetMode="External"/><Relationship Id="rId15" Type="http://schemas.openxmlformats.org/officeDocument/2006/relationships/hyperlink" Target="https://www.geeksforgeeks.org/implementation-diffie-hellman-algorithm/" TargetMode="External"/><Relationship Id="rId14" Type="http://schemas.openxmlformats.org/officeDocument/2006/relationships/hyperlink" Target="https://en.wikipedia.org/wiki/Homomorphic_encryption" TargetMode="External"/><Relationship Id="rId5" Type="http://schemas.openxmlformats.org/officeDocument/2006/relationships/hyperlink" Target="https://www.techtarget.com/searchsecurity/definition/encryption" TargetMode="External"/><Relationship Id="rId6" Type="http://schemas.openxmlformats.org/officeDocument/2006/relationships/hyperlink" Target="https://medium.com/searchencrypt/what-is-encryption-how-does-it-work-e8f20e340537" TargetMode="External"/><Relationship Id="rId7" Type="http://schemas.openxmlformats.org/officeDocument/2006/relationships/hyperlink" Target="http://blog.higashi.tech/2020/06/22/fhe_02.html" TargetMode="External"/><Relationship Id="rId8" Type="http://schemas.openxmlformats.org/officeDocument/2006/relationships/hyperlink" Target="https://www.cleatech.com/product-category/glove-box-system/portable-glove-boxes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👀Encryption Overview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0" y="2259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Huiyue Bai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Situ Feng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Why do we need encryption anyway❓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is the motivation behind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Laws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the Payment Card Industry Data Security Standard (PCIDSS) requires merchants to encrypt customers’ payment card data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195" y="1986845"/>
            <a:ext cx="3337650" cy="25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524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does encryption work❓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814150" y="1724075"/>
            <a:ext cx="733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Encryption uses </a:t>
            </a:r>
            <a:r>
              <a:rPr b="1" i="1" lang="en-CA">
                <a:latin typeface="Roboto"/>
                <a:ea typeface="Roboto"/>
                <a:cs typeface="Roboto"/>
                <a:sym typeface="Roboto"/>
              </a:rPr>
              <a:t>algorithms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 to scramble the information in a way such that only certain people can read/understand it.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In other words, it requires </a:t>
            </a:r>
            <a:r>
              <a:rPr b="1" i="1" lang="en-CA">
                <a:latin typeface="Roboto"/>
                <a:ea typeface="Roboto"/>
                <a:cs typeface="Roboto"/>
                <a:sym typeface="Roboto"/>
              </a:rPr>
              <a:t>ciphers 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to get the job done!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6339" l="-25524" r="-25509" t="6339"/>
          <a:stretch/>
        </p:blipFill>
        <p:spPr>
          <a:xfrm>
            <a:off x="1718813" y="3028325"/>
            <a:ext cx="5527475" cy="17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An </a:t>
            </a:r>
            <a:r>
              <a:rPr lang="en-CA" sz="1400"/>
              <a:t>algorithm</a:t>
            </a:r>
            <a:r>
              <a:rPr lang="en-CA" sz="1400"/>
              <a:t> for performing encryption/decryption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A </a:t>
            </a:r>
            <a:r>
              <a:rPr lang="en-CA" sz="1400"/>
              <a:t>series</a:t>
            </a:r>
            <a:r>
              <a:rPr lang="en-CA" sz="1400"/>
              <a:t> of well-defined steps that can be followed as a procedure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988" y="748550"/>
            <a:ext cx="23526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4572000" y="0"/>
            <a:ext cx="4265100" cy="41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Symmetric cipher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-CA" sz="1400"/>
              <a:t>Same</a:t>
            </a:r>
            <a:r>
              <a:rPr lang="en-CA" sz="1400"/>
              <a:t> key for encryption/decryption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Asymmetric cipher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-CA" sz="1400"/>
              <a:t>Different</a:t>
            </a:r>
            <a:r>
              <a:rPr lang="en-CA" sz="1400"/>
              <a:t> keys for encryption/decryption 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62075"/>
            <a:ext cx="4594399" cy="19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3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162" name="Google Shape;162;p27"/>
          <p:cNvSpPr txBox="1"/>
          <p:nvPr>
            <p:ph idx="2" type="body"/>
          </p:nvPr>
        </p:nvSpPr>
        <p:spPr>
          <a:xfrm>
            <a:off x="4867825" y="958775"/>
            <a:ext cx="41979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Symmetric ciphers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AES (Advanced Encryption Standard)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 u="sng">
                <a:solidFill>
                  <a:schemeClr val="hlink"/>
                </a:solidFill>
                <a:hlinkClick r:id="rId3"/>
              </a:rPr>
              <a:t>https://www.youtube.com/watch?v=O4xNJsjtN6E&amp;t=393s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3" name="Google Shape;163;p2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46"/>
            <a:ext cx="4571999" cy="2498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3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170" name="Google Shape;170;p28"/>
          <p:cNvSpPr txBox="1"/>
          <p:nvPr>
            <p:ph idx="2" type="body"/>
          </p:nvPr>
        </p:nvSpPr>
        <p:spPr>
          <a:xfrm>
            <a:off x="4856625" y="611400"/>
            <a:ext cx="41979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Symmetric ciphers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Quantum key distribution (QKD)</a:t>
            </a:r>
            <a:endParaRPr sz="1400"/>
          </a:p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600" y="1983050"/>
            <a:ext cx="3087225" cy="30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3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178" name="Google Shape;178;p29"/>
          <p:cNvSpPr txBox="1"/>
          <p:nvPr>
            <p:ph idx="2" type="body"/>
          </p:nvPr>
        </p:nvSpPr>
        <p:spPr>
          <a:xfrm>
            <a:off x="4856625" y="611400"/>
            <a:ext cx="41979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Quantum key distribution (QKD)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r</a:t>
            </a:r>
            <a:r>
              <a:rPr lang="en-CA" sz="1400"/>
              <a:t>elies on quantum mechanics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Traditional Public-Key Cryptography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r</a:t>
            </a:r>
            <a:r>
              <a:rPr lang="en-CA" sz="1400"/>
              <a:t>elies on computational difficulty on certain mathematical functions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i</a:t>
            </a:r>
            <a:r>
              <a:rPr lang="en-CA" sz="1400"/>
              <a:t>.e. factorize a large integer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9" name="Google Shape;179;p2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500" y="1319950"/>
            <a:ext cx="1372650" cy="18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500" y="1223928"/>
            <a:ext cx="1372650" cy="2177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187" name="Google Shape;187;p30"/>
          <p:cNvSpPr txBox="1"/>
          <p:nvPr>
            <p:ph idx="2" type="body"/>
          </p:nvPr>
        </p:nvSpPr>
        <p:spPr>
          <a:xfrm>
            <a:off x="4878900" y="1386175"/>
            <a:ext cx="42651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Asymmetric cipher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RSA (Rivest-Shamir-Adleman)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2721850"/>
            <a:ext cx="4431300" cy="24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195" name="Google Shape;195;p3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Asymmetric cipher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Diffie-Hellman key exchange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613" y="2202134"/>
            <a:ext cx="4404825" cy="220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690925" y="1370875"/>
            <a:ext cx="81414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CA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Introduction to Encryption 👀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CA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History of Encryption 📑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CA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does Encryption work 😲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CA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Examples of Encryption 🐾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CA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Motivations </a:t>
            </a:r>
            <a:r>
              <a:rPr lang="en-CA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behind</a:t>
            </a:r>
            <a:r>
              <a:rPr lang="en-CA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Homomorphic Encryption 💪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CA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does Homomorphic Encryption work 📐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CA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Future directions 🔎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Table of Contents 📕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Diffie-Hellman Key Exchange Example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 txBox="1"/>
          <p:nvPr>
            <p:ph idx="4294967295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88" y="1505709"/>
            <a:ext cx="4404825" cy="220529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>
            <p:ph idx="2" type="body"/>
          </p:nvPr>
        </p:nvSpPr>
        <p:spPr>
          <a:xfrm>
            <a:off x="4832400" y="1505700"/>
            <a:ext cx="39999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p</a:t>
            </a:r>
            <a:r>
              <a:rPr b="1" i="1" lang="en-CA"/>
              <a:t> = 23, g = 9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CA"/>
              <a:t>Alice: a = 4		Bob: b = 3</a:t>
            </a:r>
            <a:endParaRPr b="1" i="1"/>
          </a:p>
        </p:txBody>
      </p:sp>
      <p:sp>
        <p:nvSpPr>
          <p:cNvPr id="207" name="Google Shape;207;p32"/>
          <p:cNvSpPr txBox="1"/>
          <p:nvPr>
            <p:ph idx="2" type="body"/>
          </p:nvPr>
        </p:nvSpPr>
        <p:spPr>
          <a:xfrm>
            <a:off x="4832400" y="2375450"/>
            <a:ext cx="39999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Alice: A = g</a:t>
            </a:r>
            <a:r>
              <a:rPr b="1" baseline="30000" i="1" lang="en-CA"/>
              <a:t>a</a:t>
            </a:r>
            <a:r>
              <a:rPr b="1" i="1" lang="en-CA"/>
              <a:t> mod p = 9</a:t>
            </a:r>
            <a:r>
              <a:rPr b="1" baseline="30000" i="1" lang="en-CA"/>
              <a:t>4</a:t>
            </a:r>
            <a:r>
              <a:rPr b="1" i="1" lang="en-CA"/>
              <a:t> mod 23 = 6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CA"/>
              <a:t>Bob: B = g</a:t>
            </a:r>
            <a:r>
              <a:rPr b="1" baseline="30000" i="1" lang="en-CA"/>
              <a:t>b</a:t>
            </a:r>
            <a:r>
              <a:rPr b="1" i="1" lang="en-CA"/>
              <a:t> mod p = 9</a:t>
            </a:r>
            <a:r>
              <a:rPr b="1" baseline="30000" i="1" lang="en-CA"/>
              <a:t>3</a:t>
            </a:r>
            <a:r>
              <a:rPr b="1" i="1" lang="en-CA"/>
              <a:t> mod 23 = 16</a:t>
            </a:r>
            <a:endParaRPr b="1" i="1"/>
          </a:p>
        </p:txBody>
      </p:sp>
      <p:sp>
        <p:nvSpPr>
          <p:cNvPr id="208" name="Google Shape;208;p32"/>
          <p:cNvSpPr txBox="1"/>
          <p:nvPr>
            <p:ph idx="2" type="body"/>
          </p:nvPr>
        </p:nvSpPr>
        <p:spPr>
          <a:xfrm>
            <a:off x="4832400" y="3293025"/>
            <a:ext cx="39999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Alice: k = B</a:t>
            </a:r>
            <a:r>
              <a:rPr b="1" baseline="30000" i="1" lang="en-CA"/>
              <a:t>a</a:t>
            </a:r>
            <a:r>
              <a:rPr b="1" i="1" lang="en-CA"/>
              <a:t> mod p = 16</a:t>
            </a:r>
            <a:r>
              <a:rPr b="1" baseline="30000" i="1" lang="en-CA"/>
              <a:t>4</a:t>
            </a:r>
            <a:r>
              <a:rPr b="1" i="1" lang="en-CA"/>
              <a:t> mod 23 = 9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CA"/>
              <a:t>Bob: k = A</a:t>
            </a:r>
            <a:r>
              <a:rPr b="1" baseline="30000" i="1" lang="en-CA"/>
              <a:t>b</a:t>
            </a:r>
            <a:r>
              <a:rPr b="1" i="1" lang="en-CA"/>
              <a:t> mod p = 6</a:t>
            </a:r>
            <a:r>
              <a:rPr b="1" baseline="30000" i="1" lang="en-CA"/>
              <a:t>3</a:t>
            </a:r>
            <a:r>
              <a:rPr b="1" i="1" lang="en-CA"/>
              <a:t> mod 23 = 9</a:t>
            </a:r>
            <a:endParaRPr b="1"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214" name="Google Shape;214;p33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Asymmetric cipher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-CA" sz="1400"/>
              <a:t>Elliptic</a:t>
            </a:r>
            <a:r>
              <a:rPr lang="en-CA" sz="1400"/>
              <a:t> </a:t>
            </a:r>
            <a:r>
              <a:rPr b="1" i="1" lang="en-CA" sz="1400"/>
              <a:t>curve</a:t>
            </a:r>
            <a:r>
              <a:rPr lang="en-CA" sz="1400"/>
              <a:t> cryptography (ECC)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a</a:t>
            </a:r>
            <a:r>
              <a:rPr lang="en-CA" sz="1400"/>
              <a:t>.k.a. “</a:t>
            </a:r>
            <a:r>
              <a:rPr lang="en-CA" sz="1400"/>
              <a:t>b</a:t>
            </a:r>
            <a:r>
              <a:rPr lang="en-CA" sz="1400"/>
              <a:t>etter” RSA		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/>
              <a:t>	Wait, what is a elliptic curve?</a:t>
            </a:r>
            <a:endParaRPr sz="1400"/>
          </a:p>
        </p:txBody>
      </p:sp>
      <p:sp>
        <p:nvSpPr>
          <p:cNvPr id="215" name="Google Shape;215;p33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988" y="2339750"/>
            <a:ext cx="23526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645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227" name="Google Shape;227;p35"/>
          <p:cNvSpPr txBox="1"/>
          <p:nvPr>
            <p:ph idx="2" type="body"/>
          </p:nvPr>
        </p:nvSpPr>
        <p:spPr>
          <a:xfrm>
            <a:off x="4572000" y="500925"/>
            <a:ext cx="45270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In mathematics </a:t>
            </a:r>
            <a:r>
              <a:rPr b="1" i="1" lang="en-CA" sz="1400"/>
              <a:t>elliptic curves</a:t>
            </a:r>
            <a:r>
              <a:rPr lang="en-CA" sz="1400"/>
              <a:t> are plane algebraic curves, consisting of all points {x, y}, described by the equation: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8" name="Google Shape;228;p35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150" y="1922600"/>
            <a:ext cx="387667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738" y="2431850"/>
            <a:ext cx="3195516" cy="16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236" name="Google Shape;236;p36"/>
          <p:cNvSpPr txBox="1"/>
          <p:nvPr>
            <p:ph idx="2" type="body"/>
          </p:nvPr>
        </p:nvSpPr>
        <p:spPr>
          <a:xfrm>
            <a:off x="4572000" y="500925"/>
            <a:ext cx="45270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Cryptography uses elliptic curves in a </a:t>
            </a:r>
            <a:r>
              <a:rPr b="1" i="1" lang="en-CA" sz="1400"/>
              <a:t>simplified </a:t>
            </a:r>
            <a:r>
              <a:rPr lang="en-CA" sz="1400"/>
              <a:t>form (Weierstrass form), which is defined as: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/>
              <a:t>y</a:t>
            </a:r>
            <a:r>
              <a:rPr baseline="30000" lang="en-CA" sz="1400"/>
              <a:t>2</a:t>
            </a:r>
            <a:r>
              <a:rPr lang="en-CA" sz="1400"/>
              <a:t> = x</a:t>
            </a:r>
            <a:r>
              <a:rPr baseline="30000" lang="en-CA" sz="1400"/>
              <a:t>3</a:t>
            </a:r>
            <a:r>
              <a:rPr lang="en-CA" sz="1400"/>
              <a:t> + </a:t>
            </a:r>
            <a:r>
              <a:rPr b="1" i="1" lang="en-CA" sz="1400"/>
              <a:t>a</a:t>
            </a:r>
            <a:r>
              <a:rPr lang="en-CA" sz="1400"/>
              <a:t>x + </a:t>
            </a:r>
            <a:r>
              <a:rPr b="1" i="1" lang="en-CA" sz="1400"/>
              <a:t>b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/>
              <a:t>w</a:t>
            </a:r>
            <a:r>
              <a:rPr lang="en-CA" sz="1400"/>
              <a:t>here </a:t>
            </a:r>
            <a:r>
              <a:rPr b="1" i="1" lang="en-CA" sz="1400"/>
              <a:t>a, b</a:t>
            </a:r>
            <a:r>
              <a:rPr lang="en-CA" sz="1400"/>
              <a:t> are parameters </a:t>
            </a:r>
            <a:endParaRPr sz="1400"/>
          </a:p>
        </p:txBody>
      </p:sp>
      <p:sp>
        <p:nvSpPr>
          <p:cNvPr id="237" name="Google Shape;237;p36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538" y="3312500"/>
            <a:ext cx="2465947" cy="16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244" name="Google Shape;244;p37"/>
          <p:cNvSpPr txBox="1"/>
          <p:nvPr>
            <p:ph idx="2" type="body"/>
          </p:nvPr>
        </p:nvSpPr>
        <p:spPr>
          <a:xfrm>
            <a:off x="4572000" y="0"/>
            <a:ext cx="4527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The famous NIST curve </a:t>
            </a:r>
            <a:r>
              <a:rPr b="1" i="1" lang="en-CA" sz="1400"/>
              <a:t>secp256k1</a:t>
            </a:r>
            <a:r>
              <a:rPr lang="en-CA" sz="1400"/>
              <a:t> (used in Bitcoin) is based on the elliptic curve with            </a:t>
            </a:r>
            <a:r>
              <a:rPr b="1" i="1" lang="en-CA" sz="1400"/>
              <a:t>a = 0, b = 7</a:t>
            </a:r>
            <a:endParaRPr sz="1400"/>
          </a:p>
        </p:txBody>
      </p:sp>
      <p:sp>
        <p:nvSpPr>
          <p:cNvPr id="245" name="Google Shape;245;p3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474" y="958525"/>
            <a:ext cx="2706050" cy="32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4628000" y="4247025"/>
            <a:ext cx="452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Note: Different curves provide different level of </a:t>
            </a:r>
            <a:r>
              <a:rPr b="1" i="1" lang="en-CA">
                <a:latin typeface="Roboto"/>
                <a:ea typeface="Roboto"/>
                <a:cs typeface="Roboto"/>
                <a:sym typeface="Roboto"/>
              </a:rPr>
              <a:t>security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different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-CA">
                <a:latin typeface="Roboto"/>
                <a:ea typeface="Roboto"/>
                <a:cs typeface="Roboto"/>
                <a:sym typeface="Roboto"/>
              </a:rPr>
              <a:t>performance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, and different </a:t>
            </a:r>
            <a:r>
              <a:rPr b="1" i="1" lang="en-CA">
                <a:latin typeface="Roboto"/>
                <a:ea typeface="Roboto"/>
                <a:cs typeface="Roboto"/>
                <a:sym typeface="Roboto"/>
              </a:rPr>
              <a:t>key length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253" name="Google Shape;253;p38"/>
          <p:cNvSpPr txBox="1"/>
          <p:nvPr>
            <p:ph idx="2" type="body"/>
          </p:nvPr>
        </p:nvSpPr>
        <p:spPr>
          <a:xfrm>
            <a:off x="4879025" y="500925"/>
            <a:ext cx="42651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-CA" sz="1400"/>
              <a:t>Elliptic Curve Cryptography </a:t>
            </a:r>
            <a:r>
              <a:rPr lang="en-CA" sz="1400"/>
              <a:t>(ECC)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CA" sz="1400"/>
              <a:t>uses </a:t>
            </a:r>
            <a:r>
              <a:rPr b="1" i="1" lang="en-CA" sz="1400"/>
              <a:t>elliptic curves </a:t>
            </a:r>
            <a:r>
              <a:rPr lang="en-CA" sz="1400"/>
              <a:t>over the finite field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t</a:t>
            </a:r>
            <a:r>
              <a:rPr lang="en-CA" sz="1400"/>
              <a:t>he field is a square matrix of </a:t>
            </a:r>
            <a:r>
              <a:rPr b="1" i="1" lang="en-CA" sz="1400"/>
              <a:t>p </a:t>
            </a:r>
            <a:r>
              <a:rPr lang="en-CA" sz="1400"/>
              <a:t>✕ </a:t>
            </a:r>
            <a:r>
              <a:rPr b="1" i="1" lang="en-CA" sz="1400"/>
              <a:t>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i="1" lang="en-CA" sz="1400"/>
              <a:t>p</a:t>
            </a:r>
            <a:r>
              <a:rPr b="1" i="1" lang="en-CA" sz="1400"/>
              <a:t> </a:t>
            </a:r>
            <a:r>
              <a:rPr lang="en-CA" sz="1400"/>
              <a:t>is prime and </a:t>
            </a:r>
            <a:r>
              <a:rPr b="1" i="1" lang="en-CA" sz="1400"/>
              <a:t>p</a:t>
            </a:r>
            <a:r>
              <a:rPr lang="en-CA" sz="1400"/>
              <a:t> &gt; 3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p</a:t>
            </a:r>
            <a:r>
              <a:rPr lang="en-CA" sz="1400"/>
              <a:t>oints are </a:t>
            </a:r>
            <a:r>
              <a:rPr b="1" i="1" lang="en-CA" sz="1400"/>
              <a:t>integer</a:t>
            </a:r>
            <a:r>
              <a:rPr lang="en-CA" sz="1400"/>
              <a:t> coordinates {x,y}</a:t>
            </a:r>
            <a:endParaRPr sz="1400"/>
          </a:p>
        </p:txBody>
      </p:sp>
      <p:sp>
        <p:nvSpPr>
          <p:cNvPr id="254" name="Google Shape;254;p38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863" y="2362150"/>
            <a:ext cx="23526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261" name="Google Shape;261;p39"/>
          <p:cNvSpPr txBox="1"/>
          <p:nvPr>
            <p:ph idx="2" type="body"/>
          </p:nvPr>
        </p:nvSpPr>
        <p:spPr>
          <a:xfrm>
            <a:off x="4878900" y="0"/>
            <a:ext cx="42651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-CA" sz="1400"/>
              <a:t>Elliptic Curve Cryptography </a:t>
            </a:r>
            <a:r>
              <a:rPr lang="en-CA" sz="1400"/>
              <a:t>(ECC)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CA" sz="1400"/>
              <a:t>uses </a:t>
            </a:r>
            <a:r>
              <a:rPr b="1" i="1" lang="en-CA" sz="1400"/>
              <a:t>elliptic curves </a:t>
            </a:r>
            <a:r>
              <a:rPr lang="en-CA" sz="1400"/>
              <a:t>over the finite field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the field is a square matrix of </a:t>
            </a:r>
            <a:r>
              <a:rPr b="1" i="1" lang="en-CA" sz="1400"/>
              <a:t>p </a:t>
            </a:r>
            <a:r>
              <a:rPr lang="en-CA" sz="1400"/>
              <a:t>✕ </a:t>
            </a:r>
            <a:r>
              <a:rPr b="1" i="1" lang="en-CA" sz="1400"/>
              <a:t>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i="1" lang="en-CA" sz="1400"/>
              <a:t>p </a:t>
            </a:r>
            <a:r>
              <a:rPr lang="en-CA" sz="1400"/>
              <a:t>is prime and </a:t>
            </a:r>
            <a:r>
              <a:rPr b="1" i="1" lang="en-CA" sz="1400"/>
              <a:t>p</a:t>
            </a:r>
            <a:r>
              <a:rPr lang="en-CA" sz="1400"/>
              <a:t> &gt; 3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points are </a:t>
            </a:r>
            <a:r>
              <a:rPr b="1" i="1" lang="en-CA" sz="1400"/>
              <a:t>integer</a:t>
            </a:r>
            <a:r>
              <a:rPr lang="en-CA" sz="1400"/>
              <a:t> coordinates {x,y}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/>
              <a:t>⇒ 0 ≤ x, y &lt; </a:t>
            </a:r>
            <a:r>
              <a:rPr b="1" i="1" lang="en-CA" sz="1400"/>
              <a:t>p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/>
              <a:t>e</a:t>
            </a:r>
            <a:r>
              <a:rPr lang="en-CA" sz="1400"/>
              <a:t>.g. the Bitcoin curve </a:t>
            </a:r>
            <a:endParaRPr sz="1400"/>
          </a:p>
        </p:txBody>
      </p:sp>
      <p:sp>
        <p:nvSpPr>
          <p:cNvPr id="262" name="Google Shape;262;p3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362" y="2188275"/>
            <a:ext cx="2936175" cy="295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Elliptic Curve Cryptography</a:t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1700" y="1505700"/>
            <a:ext cx="3999900" cy="22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Two EC points can be </a:t>
            </a:r>
            <a:r>
              <a:rPr b="1" i="1" lang="en-CA" sz="1400"/>
              <a:t>added</a:t>
            </a:r>
            <a:r>
              <a:rPr lang="en-CA" sz="1400"/>
              <a:t> and result in another point. </a:t>
            </a:r>
            <a:r>
              <a:rPr lang="en-CA" sz="1400"/>
              <a:t>a</a:t>
            </a:r>
            <a:r>
              <a:rPr lang="en-CA" sz="1400"/>
              <a:t>.k.a. </a:t>
            </a:r>
            <a:r>
              <a:rPr b="1" i="1" lang="en-CA" sz="1400"/>
              <a:t>EC point addition</a:t>
            </a:r>
            <a:endParaRPr b="1" i="1"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CA" sz="1400"/>
              <a:t>G: </a:t>
            </a:r>
            <a:r>
              <a:rPr lang="en-CA" sz="1400"/>
              <a:t>the generator point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CA" sz="1400"/>
              <a:t>k</a:t>
            </a:r>
            <a:r>
              <a:rPr b="1" i="1" lang="en-CA" sz="1400"/>
              <a:t>:</a:t>
            </a:r>
            <a:r>
              <a:rPr lang="en-CA" sz="1400"/>
              <a:t> an integer (private key)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CA" sz="1400"/>
              <a:t>P:</a:t>
            </a:r>
            <a:r>
              <a:rPr lang="en-CA" sz="1400"/>
              <a:t> obtained EC point (public key)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CA" sz="1400"/>
              <a:t>P = k * G</a:t>
            </a:r>
            <a:endParaRPr sz="1400"/>
          </a:p>
        </p:txBody>
      </p:sp>
      <p:sp>
        <p:nvSpPr>
          <p:cNvPr id="270" name="Google Shape;270;p40"/>
          <p:cNvSpPr txBox="1"/>
          <p:nvPr/>
        </p:nvSpPr>
        <p:spPr>
          <a:xfrm>
            <a:off x="497375" y="4045925"/>
            <a:ext cx="381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.g.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 = {15, 13}, k = 6</a:t>
            </a:r>
            <a:endParaRPr b="1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 = k * G = 6 * {15, 13} = {5, 8}</a:t>
            </a:r>
            <a:endParaRPr b="1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77025"/>
            <a:ext cx="3982238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Elliptic Curve Discrete Logarithm Problem</a:t>
            </a:r>
            <a:endParaRPr/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11700" y="1505700"/>
            <a:ext cx="3999900" cy="22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By given elliptic curve over finite field </a:t>
            </a:r>
            <a:r>
              <a:rPr b="1" i="1" lang="en-CA" sz="1400"/>
              <a:t>𝔽p </a:t>
            </a:r>
            <a:r>
              <a:rPr lang="en-CA" sz="1400"/>
              <a:t>and generator point </a:t>
            </a:r>
            <a:r>
              <a:rPr b="1" i="1" lang="en-CA" sz="1400"/>
              <a:t>G</a:t>
            </a:r>
            <a:r>
              <a:rPr lang="en-CA" sz="1400"/>
              <a:t> on the curve and point </a:t>
            </a:r>
            <a:r>
              <a:rPr b="1" i="1" lang="en-CA" sz="1400"/>
              <a:t>P</a:t>
            </a:r>
            <a:r>
              <a:rPr lang="en-CA" sz="1400"/>
              <a:t> on the curve, find the integer </a:t>
            </a:r>
            <a:r>
              <a:rPr b="1" i="1" lang="en-CA" sz="1400"/>
              <a:t>k</a:t>
            </a:r>
            <a:r>
              <a:rPr lang="en-CA" sz="1400"/>
              <a:t> (if it exists), such that </a:t>
            </a:r>
            <a:r>
              <a:rPr b="1" i="1" lang="en-CA" sz="1400"/>
              <a:t>P = k * G</a:t>
            </a:r>
            <a:endParaRPr b="1" i="1" sz="1400"/>
          </a:p>
        </p:txBody>
      </p:sp>
      <p:sp>
        <p:nvSpPr>
          <p:cNvPr id="278" name="Google Shape;278;p41"/>
          <p:cNvSpPr txBox="1"/>
          <p:nvPr/>
        </p:nvSpPr>
        <p:spPr>
          <a:xfrm>
            <a:off x="404550" y="3146825"/>
            <a:ext cx="381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Recall: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P: 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public key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private key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372675"/>
            <a:ext cx="4527599" cy="365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152400"/>
            <a:ext cx="49911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285" name="Google Shape;285;p42"/>
          <p:cNvSpPr txBox="1"/>
          <p:nvPr>
            <p:ph idx="2" type="body"/>
          </p:nvPr>
        </p:nvSpPr>
        <p:spPr>
          <a:xfrm>
            <a:off x="4572000" y="0"/>
            <a:ext cx="4572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-CA" sz="1400"/>
              <a:t>Elliptic Curve Cryptography </a:t>
            </a:r>
            <a:r>
              <a:rPr lang="en-CA" sz="1400"/>
              <a:t>(ECC)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-CA" sz="1400"/>
              <a:t>p</a:t>
            </a:r>
            <a:r>
              <a:rPr b="1" i="1" lang="en-CA" sz="1400"/>
              <a:t>rivate</a:t>
            </a:r>
            <a:r>
              <a:rPr lang="en-CA" sz="1400"/>
              <a:t> keys are integers in the range of the curve’s field size (normally 256-bit)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e</a:t>
            </a:r>
            <a:r>
              <a:rPr lang="en-CA" sz="1400"/>
              <a:t>.g. hex encoded, 32 bytes, 64 hex digits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9144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Don’t panic, it’s as simple as securely generating a random integer in </a:t>
            </a:r>
            <a:r>
              <a:rPr lang="en-CA" sz="1400"/>
              <a:t>certain range (i.e. very fast)</a:t>
            </a:r>
            <a:endParaRPr sz="1400"/>
          </a:p>
        </p:txBody>
      </p:sp>
      <p:sp>
        <p:nvSpPr>
          <p:cNvPr id="286" name="Google Shape;286;p42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sp>
        <p:nvSpPr>
          <p:cNvPr id="287" name="Google Shape;287;p42"/>
          <p:cNvSpPr txBox="1"/>
          <p:nvPr/>
        </p:nvSpPr>
        <p:spPr>
          <a:xfrm>
            <a:off x="4572000" y="1221450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4724400" y="1221450"/>
            <a:ext cx="4352400" cy="61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0x51897b64e85c3f714bba707e867914295a1377a7463a9dae8ea6a8b914246319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150" y="2786853"/>
            <a:ext cx="4300900" cy="23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295" name="Google Shape;295;p43"/>
          <p:cNvSpPr txBox="1"/>
          <p:nvPr>
            <p:ph idx="2" type="body"/>
          </p:nvPr>
        </p:nvSpPr>
        <p:spPr>
          <a:xfrm>
            <a:off x="4572000" y="0"/>
            <a:ext cx="4572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-CA" sz="1400"/>
              <a:t>Elliptic Curve Cryptography </a:t>
            </a:r>
            <a:r>
              <a:rPr lang="en-CA" sz="1400"/>
              <a:t>(ECC)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-CA" sz="1400"/>
              <a:t>public</a:t>
            </a:r>
            <a:r>
              <a:rPr lang="en-CA" sz="1400"/>
              <a:t> keys are </a:t>
            </a:r>
            <a:r>
              <a:rPr b="1" i="1" lang="en-CA" sz="1400"/>
              <a:t>EC points</a:t>
            </a:r>
            <a:r>
              <a:rPr lang="en-CA" sz="1400"/>
              <a:t> (i.e. pairs of integer coordinates on the curve)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-CA" sz="1400"/>
              <a:t>EC points</a:t>
            </a:r>
            <a:r>
              <a:rPr lang="en-CA" sz="1400"/>
              <a:t> can be compressed to just one coordinate + 1 bit (odd or even)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e.g. encode the </a:t>
            </a:r>
            <a:r>
              <a:rPr b="1" i="1" lang="en-CA" sz="1400"/>
              <a:t>y</a:t>
            </a:r>
            <a:r>
              <a:rPr lang="en-CA" sz="1400"/>
              <a:t> coordinate as prefix </a:t>
            </a:r>
            <a:r>
              <a:rPr b="1" i="1" lang="en-CA" sz="1400"/>
              <a:t>02</a:t>
            </a:r>
            <a:r>
              <a:rPr lang="en-CA" sz="1400"/>
              <a:t> or </a:t>
            </a:r>
            <a:r>
              <a:rPr b="1" i="1" lang="en-CA" sz="1400"/>
              <a:t>03</a:t>
            </a:r>
            <a:endParaRPr sz="1400"/>
          </a:p>
        </p:txBody>
      </p:sp>
      <p:sp>
        <p:nvSpPr>
          <p:cNvPr id="296" name="Google Shape;296;p43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4681800" y="1896450"/>
            <a:ext cx="4352400" cy="61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0x02f54ba86dc1ccb5bed0224d23f01ed87e4a443c47fc690d7797a13d41d2340e1a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150" y="2786853"/>
            <a:ext cx="4300900" cy="23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title"/>
          </p:nvPr>
        </p:nvSpPr>
        <p:spPr>
          <a:xfrm>
            <a:off x="304800" y="15469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are ciphers❓</a:t>
            </a:r>
            <a:endParaRPr/>
          </a:p>
        </p:txBody>
      </p:sp>
      <p:sp>
        <p:nvSpPr>
          <p:cNvPr id="304" name="Google Shape;304;p44"/>
          <p:cNvSpPr txBox="1"/>
          <p:nvPr>
            <p:ph idx="2" type="body"/>
          </p:nvPr>
        </p:nvSpPr>
        <p:spPr>
          <a:xfrm>
            <a:off x="4878900" y="0"/>
            <a:ext cx="4265100" cy="26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-CA" sz="1400"/>
              <a:t>Elliptic Curve Cryptography </a:t>
            </a:r>
            <a:r>
              <a:rPr lang="en-CA" sz="1400"/>
              <a:t>(ECC)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because it uses smaller keys than RSA for the same level of security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fast key generation!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fast key agreement!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5" name="Google Shape;305;p44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ciphers are mostly-used?</a:t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150" y="2786853"/>
            <a:ext cx="4300900" cy="23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50%</a:t>
            </a:r>
            <a:endParaRPr/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You have made it halfway!</a:t>
            </a:r>
            <a:endParaRPr/>
          </a:p>
        </p:txBody>
      </p:sp>
      <p:sp>
        <p:nvSpPr>
          <p:cNvPr id="313" name="Google Shape;313;p45"/>
          <p:cNvSpPr txBox="1"/>
          <p:nvPr/>
        </p:nvSpPr>
        <p:spPr>
          <a:xfrm>
            <a:off x="5193725" y="707800"/>
            <a:ext cx="3586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Recap: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-CA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Introduction to Encryption 👀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-CA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History of Encryption 📑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-CA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does Encryption work 😲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-CA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Examples of Encryption 🐾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5"/>
          <p:cNvSpPr txBox="1"/>
          <p:nvPr/>
        </p:nvSpPr>
        <p:spPr>
          <a:xfrm>
            <a:off x="311750" y="3261625"/>
            <a:ext cx="47250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We have covered 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-"/>
            </a:pPr>
            <a:r>
              <a:rPr lang="en-CA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Advanced Encryption Standard (AES)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-"/>
            </a:pPr>
            <a:r>
              <a:rPr lang="en-CA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Quantum Key Distribution (QKD)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-"/>
            </a:pPr>
            <a:r>
              <a:rPr lang="en-CA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Rivest-Shamir-Adleman (RSA)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-"/>
            </a:pPr>
            <a:r>
              <a:rPr lang="en-CA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Diffie-Hellman Key Exchange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-"/>
            </a:pPr>
            <a:r>
              <a:rPr lang="en-CA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Elliptic Curve Cryptography (ECC)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438" y="48188"/>
            <a:ext cx="5047125" cy="50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Why homomorphic encryption❓</a:t>
            </a:r>
            <a:endParaRPr/>
          </a:p>
        </p:txBody>
      </p:sp>
      <p:sp>
        <p:nvSpPr>
          <p:cNvPr id="325" name="Google Shape;325;p4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Sensitive data (like medical data) needs computation/analysis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↓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They cannot give be given to the third party for </a:t>
            </a:r>
            <a:r>
              <a:rPr lang="en-CA"/>
              <a:t>calculation</a:t>
            </a:r>
            <a:r>
              <a:rPr lang="en-CA"/>
              <a:t> </a:t>
            </a:r>
            <a:r>
              <a:rPr lang="en-CA"/>
              <a:t>directly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↓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Homomorphic encryption can help! </a:t>
            </a:r>
            <a:endParaRPr/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475" y="3159750"/>
            <a:ext cx="1426800" cy="17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447225" y="196207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is </a:t>
            </a:r>
            <a:r>
              <a:rPr lang="en-CA"/>
              <a:t>Homomorphic Encryption❓</a:t>
            </a:r>
            <a:endParaRPr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A form of encryption that permits users to perform computations on its encrypted data </a:t>
            </a:r>
            <a:r>
              <a:rPr b="1" i="1" lang="en-CA" sz="1400"/>
              <a:t>without</a:t>
            </a:r>
            <a:r>
              <a:rPr lang="en-CA" sz="1400"/>
              <a:t> first decrypting it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188" y="1543150"/>
            <a:ext cx="2677376" cy="33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417875" y="1942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Homomorphic Encryption</a:t>
            </a:r>
            <a:endParaRPr/>
          </a:p>
        </p:txBody>
      </p:sp>
      <p:sp>
        <p:nvSpPr>
          <p:cNvPr id="339" name="Google Shape;339;p4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800"/>
              <a:t>Partially homomorphic encryption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CA" sz="1800"/>
              <a:t>either additively homomorphic or multiplicatively homomorphic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938" y="2677525"/>
            <a:ext cx="4339875" cy="1625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type="title"/>
          </p:nvPr>
        </p:nvSpPr>
        <p:spPr>
          <a:xfrm>
            <a:off x="417875" y="1942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Homomorphic Encryption</a:t>
            </a:r>
            <a:endParaRPr/>
          </a:p>
        </p:txBody>
      </p:sp>
      <p:sp>
        <p:nvSpPr>
          <p:cNvPr id="346" name="Google Shape;346;p5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800"/>
              <a:t>Somewhat homomorphic </a:t>
            </a:r>
            <a:r>
              <a:rPr lang="en-CA" sz="1800"/>
              <a:t>encryption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CA" sz="1800"/>
              <a:t>capable of doing both addition and multiplication to the original plaintexts but its capability is heavily limited</a:t>
            </a:r>
            <a:endParaRPr sz="1800"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250" y="2497300"/>
            <a:ext cx="3558789" cy="25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417875" y="1942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Homomorphic Encryption</a:t>
            </a:r>
            <a:endParaRPr/>
          </a:p>
        </p:txBody>
      </p:sp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CA" sz="1800"/>
              <a:t>Fully homomorphic encryption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CA" sz="1800"/>
              <a:t>can do arbitrary computation to the plaintexts by manipulating the ciphertexts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63" y="2357425"/>
            <a:ext cx="2716425" cy="27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49950" y="1317300"/>
            <a:ext cx="4166400" cy="25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is Encryption❓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711925" y="1836875"/>
            <a:ext cx="4166400" cy="21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The process of </a:t>
            </a:r>
            <a:r>
              <a:rPr b="1" i="1" lang="en-CA" sz="1400"/>
              <a:t>encoding </a:t>
            </a:r>
            <a:r>
              <a:rPr lang="en-CA" sz="1400"/>
              <a:t>information</a:t>
            </a:r>
            <a:endParaRPr sz="14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PlainText + Encryption = CipherText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CA" sz="1400"/>
              <a:t>CipherText + Decryption = PlainText</a:t>
            </a:r>
            <a:endParaRPr sz="1400"/>
          </a:p>
          <a:p>
            <a:pPr indent="0" lvl="0" marL="45720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538" y="154600"/>
            <a:ext cx="23526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417875" y="1942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Fully </a:t>
            </a:r>
            <a:r>
              <a:rPr lang="en-CA"/>
              <a:t>Homomorphic Encryption</a:t>
            </a:r>
            <a:endParaRPr/>
          </a:p>
        </p:txBody>
      </p:sp>
      <p:sp>
        <p:nvSpPr>
          <p:cNvPr id="360" name="Google Shape;360;p5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800"/>
              <a:t>Doctor Craig Gentry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CA" sz="1800"/>
              <a:t>constructed the first Fully Homomorphic Encryption scheme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CA" sz="1800"/>
              <a:t>Introduced </a:t>
            </a:r>
            <a:r>
              <a:rPr lang="en-CA" sz="1800"/>
              <a:t>bootstrapping</a:t>
            </a:r>
            <a:endParaRPr sz="1800"/>
          </a:p>
        </p:txBody>
      </p:sp>
      <p:pic>
        <p:nvPicPr>
          <p:cNvPr id="361" name="Google Shape;3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288" y="2175650"/>
            <a:ext cx="2085175" cy="25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311700" y="3593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Homomorphic encryption</a:t>
            </a:r>
            <a:endParaRPr/>
          </a:p>
        </p:txBody>
      </p:sp>
      <p:sp>
        <p:nvSpPr>
          <p:cNvPr id="367" name="Google Shape;367;p53"/>
          <p:cNvSpPr txBox="1"/>
          <p:nvPr/>
        </p:nvSpPr>
        <p:spPr>
          <a:xfrm>
            <a:off x="321800" y="3306925"/>
            <a:ext cx="922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Original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2521813" y="3306925"/>
            <a:ext cx="1044900" cy="615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Encrypted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53"/>
          <p:cNvSpPr txBox="1"/>
          <p:nvPr/>
        </p:nvSpPr>
        <p:spPr>
          <a:xfrm>
            <a:off x="5191850" y="3306925"/>
            <a:ext cx="1207800" cy="615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Encrypted 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53"/>
          <p:cNvSpPr txBox="1"/>
          <p:nvPr/>
        </p:nvSpPr>
        <p:spPr>
          <a:xfrm>
            <a:off x="7695675" y="3296800"/>
            <a:ext cx="1126500" cy="615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Decrypted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53"/>
          <p:cNvSpPr txBox="1"/>
          <p:nvPr/>
        </p:nvSpPr>
        <p:spPr>
          <a:xfrm>
            <a:off x="1279313" y="3306925"/>
            <a:ext cx="12078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ncryption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" name="Google Shape;372;p53"/>
          <p:cNvCxnSpPr>
            <a:stCxn id="367" idx="3"/>
            <a:endCxn id="368" idx="1"/>
          </p:cNvCxnSpPr>
          <p:nvPr/>
        </p:nvCxnSpPr>
        <p:spPr>
          <a:xfrm>
            <a:off x="1244600" y="3614725"/>
            <a:ext cx="12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53"/>
          <p:cNvSpPr txBox="1"/>
          <p:nvPr/>
        </p:nvSpPr>
        <p:spPr>
          <a:xfrm>
            <a:off x="3628938" y="3306925"/>
            <a:ext cx="14385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Computation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4" name="Google Shape;374;p53"/>
          <p:cNvCxnSpPr>
            <a:stCxn id="368" idx="3"/>
            <a:endCxn id="369" idx="1"/>
          </p:cNvCxnSpPr>
          <p:nvPr/>
        </p:nvCxnSpPr>
        <p:spPr>
          <a:xfrm>
            <a:off x="3566713" y="3614725"/>
            <a:ext cx="162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53"/>
          <p:cNvSpPr txBox="1"/>
          <p:nvPr/>
        </p:nvSpPr>
        <p:spPr>
          <a:xfrm>
            <a:off x="6440322" y="3306925"/>
            <a:ext cx="1126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ecryption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53"/>
          <p:cNvCxnSpPr>
            <a:stCxn id="369" idx="3"/>
            <a:endCxn id="370" idx="1"/>
          </p:cNvCxnSpPr>
          <p:nvPr/>
        </p:nvCxnSpPr>
        <p:spPr>
          <a:xfrm flipH="1" rot="10800000">
            <a:off x="6399650" y="3604525"/>
            <a:ext cx="12960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53"/>
          <p:cNvSpPr txBox="1"/>
          <p:nvPr/>
        </p:nvSpPr>
        <p:spPr>
          <a:xfrm>
            <a:off x="7742975" y="2209025"/>
            <a:ext cx="12078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53"/>
          <p:cNvSpPr txBox="1"/>
          <p:nvPr/>
        </p:nvSpPr>
        <p:spPr>
          <a:xfrm>
            <a:off x="3719038" y="2052600"/>
            <a:ext cx="14385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Computation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9" name="Google Shape;379;p53"/>
          <p:cNvCxnSpPr>
            <a:stCxn id="380" idx="3"/>
            <a:endCxn id="377" idx="1"/>
          </p:cNvCxnSpPr>
          <p:nvPr/>
        </p:nvCxnSpPr>
        <p:spPr>
          <a:xfrm>
            <a:off x="1303625" y="2409125"/>
            <a:ext cx="64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53"/>
          <p:cNvSpPr txBox="1"/>
          <p:nvPr/>
        </p:nvSpPr>
        <p:spPr>
          <a:xfrm rot="5400000">
            <a:off x="7928925" y="2872375"/>
            <a:ext cx="8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latin typeface="Roboto"/>
                <a:ea typeface="Roboto"/>
                <a:cs typeface="Roboto"/>
                <a:sym typeface="Roboto"/>
              </a:rPr>
              <a:t>=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 rot="5400000">
            <a:off x="4019200" y="2776613"/>
            <a:ext cx="8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latin typeface="Roboto"/>
                <a:ea typeface="Roboto"/>
                <a:cs typeface="Roboto"/>
                <a:sym typeface="Roboto"/>
              </a:rPr>
              <a:t>=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53"/>
          <p:cNvSpPr txBox="1"/>
          <p:nvPr/>
        </p:nvSpPr>
        <p:spPr>
          <a:xfrm>
            <a:off x="380825" y="2101325"/>
            <a:ext cx="922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Original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53"/>
          <p:cNvSpPr txBox="1"/>
          <p:nvPr/>
        </p:nvSpPr>
        <p:spPr>
          <a:xfrm rot="5400000">
            <a:off x="320525" y="2964775"/>
            <a:ext cx="8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latin typeface="Roboto"/>
                <a:ea typeface="Roboto"/>
                <a:cs typeface="Roboto"/>
                <a:sym typeface="Roboto"/>
              </a:rPr>
              <a:t>=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Alice’s </a:t>
            </a:r>
            <a:r>
              <a:rPr lang="en-CA"/>
              <a:t>Jewelry</a:t>
            </a:r>
            <a:r>
              <a:rPr lang="en-CA"/>
              <a:t> store</a:t>
            </a:r>
            <a:endParaRPr/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25375" y="1129500"/>
            <a:ext cx="2383949" cy="317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838575" y="1117700"/>
            <a:ext cx="2401654" cy="320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4"/>
          <p:cNvSpPr txBox="1"/>
          <p:nvPr/>
        </p:nvSpPr>
        <p:spPr>
          <a:xfrm>
            <a:off x="1002750" y="4211525"/>
            <a:ext cx="24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original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5830250" y="4311725"/>
            <a:ext cx="24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Finished item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Alice and gloveboxes</a:t>
            </a:r>
            <a:endParaRPr/>
          </a:p>
        </p:txBody>
      </p:sp>
      <p:pic>
        <p:nvPicPr>
          <p:cNvPr id="398" name="Google Shape;3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150" y="1642725"/>
            <a:ext cx="3563650" cy="25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5"/>
          <p:cNvSpPr/>
          <p:nvPr/>
        </p:nvSpPr>
        <p:spPr>
          <a:xfrm>
            <a:off x="2618950" y="1840325"/>
            <a:ext cx="235800" cy="27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5"/>
          <p:cNvSpPr/>
          <p:nvPr/>
        </p:nvSpPr>
        <p:spPr>
          <a:xfrm>
            <a:off x="2668094" y="1670756"/>
            <a:ext cx="141075" cy="181375"/>
          </a:xfrm>
          <a:custGeom>
            <a:rect b="b" l="l" r="r" t="t"/>
            <a:pathLst>
              <a:path extrusionOk="0" h="7255" w="5643">
                <a:moveTo>
                  <a:pt x="393" y="6783"/>
                </a:moveTo>
                <a:cubicBezTo>
                  <a:pt x="393" y="5839"/>
                  <a:pt x="-393" y="2143"/>
                  <a:pt x="393" y="1121"/>
                </a:cubicBezTo>
                <a:cubicBezTo>
                  <a:pt x="1180" y="99"/>
                  <a:pt x="4247" y="-373"/>
                  <a:pt x="5112" y="649"/>
                </a:cubicBezTo>
                <a:cubicBezTo>
                  <a:pt x="5977" y="1671"/>
                  <a:pt x="5505" y="6154"/>
                  <a:pt x="5584" y="7255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1" name="Google Shape;401;p55"/>
          <p:cNvSpPr txBox="1"/>
          <p:nvPr/>
        </p:nvSpPr>
        <p:spPr>
          <a:xfrm>
            <a:off x="1981900" y="4459275"/>
            <a:ext cx="16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worker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5"/>
          <p:cNvSpPr txBox="1"/>
          <p:nvPr/>
        </p:nvSpPr>
        <p:spPr>
          <a:xfrm>
            <a:off x="6500150" y="4459275"/>
            <a:ext cx="11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Alice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55"/>
          <p:cNvSpPr/>
          <p:nvPr/>
        </p:nvSpPr>
        <p:spPr>
          <a:xfrm>
            <a:off x="6370400" y="1946500"/>
            <a:ext cx="802200" cy="755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5"/>
          <p:cNvSpPr/>
          <p:nvPr/>
        </p:nvSpPr>
        <p:spPr>
          <a:xfrm>
            <a:off x="6712500" y="2076275"/>
            <a:ext cx="141000" cy="181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p55"/>
          <p:cNvCxnSpPr/>
          <p:nvPr/>
        </p:nvCxnSpPr>
        <p:spPr>
          <a:xfrm flipH="1">
            <a:off x="6689100" y="2701600"/>
            <a:ext cx="23400" cy="10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5"/>
          <p:cNvCxnSpPr/>
          <p:nvPr/>
        </p:nvCxnSpPr>
        <p:spPr>
          <a:xfrm>
            <a:off x="6700700" y="3775050"/>
            <a:ext cx="47100" cy="1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5"/>
          <p:cNvCxnSpPr/>
          <p:nvPr/>
        </p:nvCxnSpPr>
        <p:spPr>
          <a:xfrm flipH="1" rot="10800000">
            <a:off x="6759700" y="3739725"/>
            <a:ext cx="82500" cy="1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55"/>
          <p:cNvSpPr/>
          <p:nvPr/>
        </p:nvSpPr>
        <p:spPr>
          <a:xfrm>
            <a:off x="6759700" y="2701738"/>
            <a:ext cx="167125" cy="1097125"/>
          </a:xfrm>
          <a:custGeom>
            <a:rect b="b" l="l" r="r" t="t"/>
            <a:pathLst>
              <a:path extrusionOk="0" h="43885" w="6685">
                <a:moveTo>
                  <a:pt x="2831" y="43885"/>
                </a:moveTo>
                <a:cubicBezTo>
                  <a:pt x="3303" y="42076"/>
                  <a:pt x="5741" y="35548"/>
                  <a:pt x="5662" y="33031"/>
                </a:cubicBezTo>
                <a:cubicBezTo>
                  <a:pt x="5583" y="30514"/>
                  <a:pt x="2438" y="30514"/>
                  <a:pt x="2359" y="28784"/>
                </a:cubicBezTo>
                <a:cubicBezTo>
                  <a:pt x="2280" y="27054"/>
                  <a:pt x="5269" y="25088"/>
                  <a:pt x="5190" y="22650"/>
                </a:cubicBezTo>
                <a:cubicBezTo>
                  <a:pt x="5111" y="20212"/>
                  <a:pt x="1651" y="16201"/>
                  <a:pt x="1887" y="14156"/>
                </a:cubicBezTo>
                <a:cubicBezTo>
                  <a:pt x="2123" y="12111"/>
                  <a:pt x="6921" y="12740"/>
                  <a:pt x="6606" y="10381"/>
                </a:cubicBezTo>
                <a:cubicBezTo>
                  <a:pt x="6292" y="8022"/>
                  <a:pt x="1101" y="1730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 glove box </a:t>
            </a:r>
            <a:endParaRPr/>
          </a:p>
        </p:txBody>
      </p:sp>
      <p:pic>
        <p:nvPicPr>
          <p:cNvPr id="414" name="Google Shape;4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50" y="1586975"/>
            <a:ext cx="2348575" cy="30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6"/>
          <p:cNvSpPr txBox="1"/>
          <p:nvPr/>
        </p:nvSpPr>
        <p:spPr>
          <a:xfrm>
            <a:off x="4132050" y="4458050"/>
            <a:ext cx="23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Worker is working on it.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650" y="1586975"/>
            <a:ext cx="3563650" cy="25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6"/>
          <p:cNvSpPr/>
          <p:nvPr/>
        </p:nvSpPr>
        <p:spPr>
          <a:xfrm>
            <a:off x="6432450" y="1784575"/>
            <a:ext cx="235800" cy="27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6"/>
          <p:cNvSpPr/>
          <p:nvPr/>
        </p:nvSpPr>
        <p:spPr>
          <a:xfrm>
            <a:off x="6481594" y="1615006"/>
            <a:ext cx="141075" cy="181375"/>
          </a:xfrm>
          <a:custGeom>
            <a:rect b="b" l="l" r="r" t="t"/>
            <a:pathLst>
              <a:path extrusionOk="0" h="7255" w="5643">
                <a:moveTo>
                  <a:pt x="393" y="6783"/>
                </a:moveTo>
                <a:cubicBezTo>
                  <a:pt x="393" y="5839"/>
                  <a:pt x="-393" y="2143"/>
                  <a:pt x="393" y="1121"/>
                </a:cubicBezTo>
                <a:cubicBezTo>
                  <a:pt x="1180" y="99"/>
                  <a:pt x="4247" y="-373"/>
                  <a:pt x="5112" y="649"/>
                </a:cubicBezTo>
                <a:cubicBezTo>
                  <a:pt x="5977" y="1671"/>
                  <a:pt x="5505" y="6154"/>
                  <a:pt x="5584" y="7255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9" name="Google Shape;419;p56"/>
          <p:cNvSpPr txBox="1"/>
          <p:nvPr/>
        </p:nvSpPr>
        <p:spPr>
          <a:xfrm>
            <a:off x="4019200" y="2415682"/>
            <a:ext cx="1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latin typeface="Roboto"/>
                <a:ea typeface="Roboto"/>
                <a:cs typeface="Roboto"/>
                <a:sym typeface="Roboto"/>
              </a:rPr>
              <a:t>=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400" y="12689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7"/>
          <p:cNvSpPr txBox="1"/>
          <p:nvPr/>
        </p:nvSpPr>
        <p:spPr>
          <a:xfrm>
            <a:off x="3772800" y="814275"/>
            <a:ext cx="350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Defective </a:t>
            </a:r>
            <a:r>
              <a:rPr lang="en-CA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gloves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6" name="Google Shape;426;p57"/>
          <p:cNvCxnSpPr/>
          <p:nvPr/>
        </p:nvCxnSpPr>
        <p:spPr>
          <a:xfrm>
            <a:off x="4844925" y="1316400"/>
            <a:ext cx="13500" cy="93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57"/>
          <p:cNvSpPr txBox="1"/>
          <p:nvPr/>
        </p:nvSpPr>
        <p:spPr>
          <a:xfrm>
            <a:off x="3772800" y="2429250"/>
            <a:ext cx="238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Need to change every 5 min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Put the previous box and its key into another box</a:t>
            </a:r>
            <a:endParaRPr/>
          </a:p>
        </p:txBody>
      </p:sp>
      <p:pic>
        <p:nvPicPr>
          <p:cNvPr id="433" name="Google Shape;4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25" y="1530650"/>
            <a:ext cx="2490125" cy="331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58"/>
          <p:cNvCxnSpPr/>
          <p:nvPr/>
        </p:nvCxnSpPr>
        <p:spPr>
          <a:xfrm rot="10800000">
            <a:off x="2288625" y="3562625"/>
            <a:ext cx="1569000" cy="28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58"/>
          <p:cNvSpPr txBox="1"/>
          <p:nvPr/>
        </p:nvSpPr>
        <p:spPr>
          <a:xfrm>
            <a:off x="3845825" y="3621675"/>
            <a:ext cx="726300" cy="400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58"/>
          <p:cNvSpPr/>
          <p:nvPr/>
        </p:nvSpPr>
        <p:spPr>
          <a:xfrm>
            <a:off x="1675175" y="2088075"/>
            <a:ext cx="672300" cy="8022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58"/>
          <p:cNvCxnSpPr>
            <a:endCxn id="436" idx="6"/>
          </p:cNvCxnSpPr>
          <p:nvPr/>
        </p:nvCxnSpPr>
        <p:spPr>
          <a:xfrm flipH="1">
            <a:off x="2347475" y="2430075"/>
            <a:ext cx="1557300" cy="59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58"/>
          <p:cNvSpPr txBox="1"/>
          <p:nvPr/>
        </p:nvSpPr>
        <p:spPr>
          <a:xfrm>
            <a:off x="3904775" y="2259525"/>
            <a:ext cx="1132500" cy="400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1’s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9" name="Google Shape;439;p58"/>
          <p:cNvCxnSpPr/>
          <p:nvPr/>
        </p:nvCxnSpPr>
        <p:spPr>
          <a:xfrm rot="10800000">
            <a:off x="3031725" y="3055500"/>
            <a:ext cx="1993800" cy="1179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58"/>
          <p:cNvSpPr txBox="1"/>
          <p:nvPr/>
        </p:nvSpPr>
        <p:spPr>
          <a:xfrm>
            <a:off x="5037325" y="3043625"/>
            <a:ext cx="813900" cy="4002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58"/>
          <p:cNvSpPr txBox="1"/>
          <p:nvPr/>
        </p:nvSpPr>
        <p:spPr>
          <a:xfrm>
            <a:off x="6342325" y="2965475"/>
            <a:ext cx="249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box 2, there is box 1 and box 1’s key. Therefore, the worker can open box 1 inside box 2, but cannot get the 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jewelry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out of box 2. Because Alice has box 2’s key.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2" name="Google Shape;4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351" y="1383425"/>
            <a:ext cx="2055824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8"/>
          <p:cNvSpPr/>
          <p:nvPr/>
        </p:nvSpPr>
        <p:spPr>
          <a:xfrm>
            <a:off x="7297799" y="1497740"/>
            <a:ext cx="135900" cy="1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8"/>
          <p:cNvSpPr/>
          <p:nvPr/>
        </p:nvSpPr>
        <p:spPr>
          <a:xfrm>
            <a:off x="7326149" y="1399642"/>
            <a:ext cx="81372" cy="104925"/>
          </a:xfrm>
          <a:custGeom>
            <a:rect b="b" l="l" r="r" t="t"/>
            <a:pathLst>
              <a:path extrusionOk="0" h="7255" w="5643">
                <a:moveTo>
                  <a:pt x="393" y="6783"/>
                </a:moveTo>
                <a:cubicBezTo>
                  <a:pt x="393" y="5839"/>
                  <a:pt x="-393" y="2143"/>
                  <a:pt x="393" y="1121"/>
                </a:cubicBezTo>
                <a:cubicBezTo>
                  <a:pt x="1180" y="99"/>
                  <a:pt x="4247" y="-373"/>
                  <a:pt x="5112" y="649"/>
                </a:cubicBezTo>
                <a:cubicBezTo>
                  <a:pt x="5977" y="1671"/>
                  <a:pt x="5505" y="6154"/>
                  <a:pt x="5584" y="7255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Last step</a:t>
            </a:r>
            <a:endParaRPr/>
          </a:p>
        </p:txBody>
      </p:sp>
      <p:pic>
        <p:nvPicPr>
          <p:cNvPr id="450" name="Google Shape;4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25" y="1530650"/>
            <a:ext cx="2490125" cy="331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59"/>
          <p:cNvCxnSpPr/>
          <p:nvPr/>
        </p:nvCxnSpPr>
        <p:spPr>
          <a:xfrm rot="10800000">
            <a:off x="2288625" y="3562625"/>
            <a:ext cx="1569000" cy="28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59"/>
          <p:cNvSpPr txBox="1"/>
          <p:nvPr/>
        </p:nvSpPr>
        <p:spPr>
          <a:xfrm>
            <a:off x="3845825" y="3621675"/>
            <a:ext cx="884700" cy="615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Second last box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59"/>
          <p:cNvSpPr/>
          <p:nvPr/>
        </p:nvSpPr>
        <p:spPr>
          <a:xfrm>
            <a:off x="1675175" y="2088075"/>
            <a:ext cx="672300" cy="8022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4" name="Google Shape;454;p59"/>
          <p:cNvCxnSpPr>
            <a:endCxn id="453" idx="6"/>
          </p:cNvCxnSpPr>
          <p:nvPr/>
        </p:nvCxnSpPr>
        <p:spPr>
          <a:xfrm flipH="1">
            <a:off x="2347475" y="2430075"/>
            <a:ext cx="1557300" cy="59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59"/>
          <p:cNvSpPr txBox="1"/>
          <p:nvPr/>
        </p:nvSpPr>
        <p:spPr>
          <a:xfrm>
            <a:off x="3904775" y="2259525"/>
            <a:ext cx="1132500" cy="615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Second last box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’s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6" name="Google Shape;456;p59"/>
          <p:cNvCxnSpPr/>
          <p:nvPr/>
        </p:nvCxnSpPr>
        <p:spPr>
          <a:xfrm rot="10800000">
            <a:off x="3031725" y="3055500"/>
            <a:ext cx="1993800" cy="1179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59"/>
          <p:cNvSpPr txBox="1"/>
          <p:nvPr/>
        </p:nvSpPr>
        <p:spPr>
          <a:xfrm>
            <a:off x="5037325" y="3043625"/>
            <a:ext cx="1061700" cy="4002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Last box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9"/>
          <p:cNvSpPr/>
          <p:nvPr/>
        </p:nvSpPr>
        <p:spPr>
          <a:xfrm rot="2716591">
            <a:off x="3490132" y="1279921"/>
            <a:ext cx="439543" cy="416116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9"/>
          <p:cNvSpPr/>
          <p:nvPr/>
        </p:nvSpPr>
        <p:spPr>
          <a:xfrm rot="2718889">
            <a:off x="3741317" y="1386056"/>
            <a:ext cx="77217" cy="99994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0" name="Google Shape;460;p59"/>
          <p:cNvCxnSpPr/>
          <p:nvPr/>
        </p:nvCxnSpPr>
        <p:spPr>
          <a:xfrm flipH="1" rot="2700000">
            <a:off x="3289144" y="1490878"/>
            <a:ext cx="12728" cy="60481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9"/>
          <p:cNvCxnSpPr/>
          <p:nvPr/>
        </p:nvCxnSpPr>
        <p:spPr>
          <a:xfrm rot="2728410">
            <a:off x="3050102" y="1980645"/>
            <a:ext cx="25669" cy="5850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9"/>
          <p:cNvCxnSpPr/>
          <p:nvPr/>
        </p:nvCxnSpPr>
        <p:spPr>
          <a:xfrm flipH="1" rot="-8083860">
            <a:off x="3074985" y="1993414"/>
            <a:ext cx="45185" cy="8447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59"/>
          <p:cNvSpPr/>
          <p:nvPr/>
        </p:nvSpPr>
        <p:spPr>
          <a:xfrm rot="2716856">
            <a:off x="3304630" y="1546364"/>
            <a:ext cx="91587" cy="604663"/>
          </a:xfrm>
          <a:custGeom>
            <a:rect b="b" l="l" r="r" t="t"/>
            <a:pathLst>
              <a:path extrusionOk="0" h="43885" w="6685">
                <a:moveTo>
                  <a:pt x="2831" y="43885"/>
                </a:moveTo>
                <a:cubicBezTo>
                  <a:pt x="3303" y="42076"/>
                  <a:pt x="5741" y="35548"/>
                  <a:pt x="5662" y="33031"/>
                </a:cubicBezTo>
                <a:cubicBezTo>
                  <a:pt x="5583" y="30514"/>
                  <a:pt x="2438" y="30514"/>
                  <a:pt x="2359" y="28784"/>
                </a:cubicBezTo>
                <a:cubicBezTo>
                  <a:pt x="2280" y="27054"/>
                  <a:pt x="5269" y="25088"/>
                  <a:pt x="5190" y="22650"/>
                </a:cubicBezTo>
                <a:cubicBezTo>
                  <a:pt x="5111" y="20212"/>
                  <a:pt x="1651" y="16201"/>
                  <a:pt x="1887" y="14156"/>
                </a:cubicBezTo>
                <a:cubicBezTo>
                  <a:pt x="2123" y="12111"/>
                  <a:pt x="6921" y="12740"/>
                  <a:pt x="6606" y="10381"/>
                </a:cubicBezTo>
                <a:cubicBezTo>
                  <a:pt x="6292" y="8022"/>
                  <a:pt x="1101" y="1730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4" name="Google Shape;464;p59"/>
          <p:cNvSpPr txBox="1"/>
          <p:nvPr/>
        </p:nvSpPr>
        <p:spPr>
          <a:xfrm>
            <a:off x="4412075" y="1356650"/>
            <a:ext cx="35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Alice opens the last box with the last key and gets her 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jewelry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!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4">
            <a:alphaModFix/>
          </a:blip>
          <a:srcRect b="15351" l="0" r="17911" t="33966"/>
          <a:stretch/>
        </p:blipFill>
        <p:spPr>
          <a:xfrm>
            <a:off x="7148000" y="1993688"/>
            <a:ext cx="1404851" cy="1156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9"/>
          <p:cNvSpPr txBox="1"/>
          <p:nvPr/>
        </p:nvSpPr>
        <p:spPr>
          <a:xfrm>
            <a:off x="6570950" y="3751450"/>
            <a:ext cx="23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Only she can take the jewelry out because she’s smart and always keeps the outer boxes key!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0"/>
          <p:cNvSpPr txBox="1"/>
          <p:nvPr/>
        </p:nvSpPr>
        <p:spPr>
          <a:xfrm>
            <a:off x="257513" y="2398575"/>
            <a:ext cx="922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Original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60"/>
          <p:cNvSpPr txBox="1"/>
          <p:nvPr/>
        </p:nvSpPr>
        <p:spPr>
          <a:xfrm>
            <a:off x="2457525" y="2398575"/>
            <a:ext cx="1044900" cy="615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Encrypted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60"/>
          <p:cNvSpPr txBox="1"/>
          <p:nvPr/>
        </p:nvSpPr>
        <p:spPr>
          <a:xfrm>
            <a:off x="5127563" y="2398575"/>
            <a:ext cx="1207800" cy="615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Encrypted 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60"/>
          <p:cNvSpPr txBox="1"/>
          <p:nvPr/>
        </p:nvSpPr>
        <p:spPr>
          <a:xfrm>
            <a:off x="7631388" y="2388450"/>
            <a:ext cx="1126500" cy="615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Decrypted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60"/>
          <p:cNvSpPr txBox="1"/>
          <p:nvPr/>
        </p:nvSpPr>
        <p:spPr>
          <a:xfrm>
            <a:off x="1215025" y="2398575"/>
            <a:ext cx="12078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Encryption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6" name="Google Shape;476;p60"/>
          <p:cNvCxnSpPr>
            <a:stCxn id="471" idx="3"/>
            <a:endCxn id="472" idx="1"/>
          </p:cNvCxnSpPr>
          <p:nvPr/>
        </p:nvCxnSpPr>
        <p:spPr>
          <a:xfrm>
            <a:off x="1180313" y="2706375"/>
            <a:ext cx="12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60"/>
          <p:cNvSpPr txBox="1"/>
          <p:nvPr/>
        </p:nvSpPr>
        <p:spPr>
          <a:xfrm>
            <a:off x="3564650" y="2398575"/>
            <a:ext cx="14385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Computation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8" name="Google Shape;478;p60"/>
          <p:cNvCxnSpPr>
            <a:stCxn id="472" idx="3"/>
            <a:endCxn id="473" idx="1"/>
          </p:cNvCxnSpPr>
          <p:nvPr/>
        </p:nvCxnSpPr>
        <p:spPr>
          <a:xfrm>
            <a:off x="3502425" y="2706375"/>
            <a:ext cx="162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60"/>
          <p:cNvSpPr txBox="1"/>
          <p:nvPr/>
        </p:nvSpPr>
        <p:spPr>
          <a:xfrm>
            <a:off x="6376035" y="2398575"/>
            <a:ext cx="1126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Decryption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0" name="Google Shape;480;p60"/>
          <p:cNvCxnSpPr>
            <a:stCxn id="473" idx="3"/>
            <a:endCxn id="474" idx="1"/>
          </p:cNvCxnSpPr>
          <p:nvPr/>
        </p:nvCxnSpPr>
        <p:spPr>
          <a:xfrm flipH="1" rot="10800000">
            <a:off x="6335363" y="2696175"/>
            <a:ext cx="12960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60"/>
          <p:cNvSpPr txBox="1"/>
          <p:nvPr/>
        </p:nvSpPr>
        <p:spPr>
          <a:xfrm>
            <a:off x="7678688" y="1300675"/>
            <a:ext cx="12078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60"/>
          <p:cNvSpPr txBox="1"/>
          <p:nvPr/>
        </p:nvSpPr>
        <p:spPr>
          <a:xfrm>
            <a:off x="3654750" y="1144250"/>
            <a:ext cx="14385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Computation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3" name="Google Shape;483;p60"/>
          <p:cNvCxnSpPr>
            <a:stCxn id="484" idx="3"/>
            <a:endCxn id="481" idx="1"/>
          </p:cNvCxnSpPr>
          <p:nvPr/>
        </p:nvCxnSpPr>
        <p:spPr>
          <a:xfrm>
            <a:off x="1239338" y="1500775"/>
            <a:ext cx="64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60"/>
          <p:cNvSpPr txBox="1"/>
          <p:nvPr/>
        </p:nvSpPr>
        <p:spPr>
          <a:xfrm rot="5400000">
            <a:off x="7864638" y="1964025"/>
            <a:ext cx="8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latin typeface="Roboto"/>
                <a:ea typeface="Roboto"/>
                <a:cs typeface="Roboto"/>
                <a:sym typeface="Roboto"/>
              </a:rPr>
              <a:t>=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0"/>
          <p:cNvSpPr txBox="1"/>
          <p:nvPr/>
        </p:nvSpPr>
        <p:spPr>
          <a:xfrm rot="5400000">
            <a:off x="3954913" y="1868263"/>
            <a:ext cx="8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latin typeface="Roboto"/>
                <a:ea typeface="Roboto"/>
                <a:cs typeface="Roboto"/>
                <a:sym typeface="Roboto"/>
              </a:rPr>
              <a:t>=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60"/>
          <p:cNvSpPr txBox="1"/>
          <p:nvPr/>
        </p:nvSpPr>
        <p:spPr>
          <a:xfrm>
            <a:off x="316538" y="1192975"/>
            <a:ext cx="922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Original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0"/>
          <p:cNvSpPr txBox="1"/>
          <p:nvPr/>
        </p:nvSpPr>
        <p:spPr>
          <a:xfrm rot="5400000">
            <a:off x="256238" y="2056425"/>
            <a:ext cx="8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latin typeface="Roboto"/>
                <a:ea typeface="Roboto"/>
                <a:cs typeface="Roboto"/>
                <a:sym typeface="Roboto"/>
              </a:rPr>
              <a:t>=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79177" y="-80525"/>
            <a:ext cx="1006474" cy="134142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So when we look back to homomorphic encryption… </a:t>
            </a:r>
            <a:endParaRPr/>
          </a:p>
        </p:txBody>
      </p:sp>
      <p:pic>
        <p:nvPicPr>
          <p:cNvPr id="490" name="Google Shape;4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691488" y="-80424"/>
            <a:ext cx="1006326" cy="134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125" y="3117200"/>
            <a:ext cx="1044900" cy="7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0"/>
          <p:cNvSpPr/>
          <p:nvPr/>
        </p:nvSpPr>
        <p:spPr>
          <a:xfrm>
            <a:off x="2082327" y="3173574"/>
            <a:ext cx="69000" cy="7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0"/>
          <p:cNvSpPr/>
          <p:nvPr/>
        </p:nvSpPr>
        <p:spPr>
          <a:xfrm>
            <a:off x="2096736" y="3125197"/>
            <a:ext cx="41363" cy="51746"/>
          </a:xfrm>
          <a:custGeom>
            <a:rect b="b" l="l" r="r" t="t"/>
            <a:pathLst>
              <a:path extrusionOk="0" h="7255" w="5643">
                <a:moveTo>
                  <a:pt x="393" y="6783"/>
                </a:moveTo>
                <a:cubicBezTo>
                  <a:pt x="393" y="5839"/>
                  <a:pt x="-393" y="2143"/>
                  <a:pt x="393" y="1121"/>
                </a:cubicBezTo>
                <a:cubicBezTo>
                  <a:pt x="1180" y="99"/>
                  <a:pt x="4247" y="-373"/>
                  <a:pt x="5112" y="649"/>
                </a:cubicBezTo>
                <a:cubicBezTo>
                  <a:pt x="5977" y="1671"/>
                  <a:pt x="5505" y="6154"/>
                  <a:pt x="5584" y="7255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94" name="Google Shape;49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4750" y="3133240"/>
            <a:ext cx="552470" cy="72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5763" y="3129369"/>
            <a:ext cx="552474" cy="73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0"/>
          <p:cNvPicPr preferRelativeResize="0"/>
          <p:nvPr/>
        </p:nvPicPr>
        <p:blipFill rotWithShape="1">
          <a:blip r:embed="rId3">
            <a:alphaModFix/>
          </a:blip>
          <a:srcRect b="19992" l="930" r="24056" t="15806"/>
          <a:stretch/>
        </p:blipFill>
        <p:spPr>
          <a:xfrm rot="5400000">
            <a:off x="341412" y="3066949"/>
            <a:ext cx="755024" cy="86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0"/>
          <p:cNvPicPr preferRelativeResize="0"/>
          <p:nvPr/>
        </p:nvPicPr>
        <p:blipFill rotWithShape="1">
          <a:blip r:embed="rId3">
            <a:alphaModFix/>
          </a:blip>
          <a:srcRect b="19992" l="930" r="24056" t="15806"/>
          <a:stretch/>
        </p:blipFill>
        <p:spPr>
          <a:xfrm rot="5400000">
            <a:off x="2112523" y="3317347"/>
            <a:ext cx="196176" cy="22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350" y="3249575"/>
            <a:ext cx="1044900" cy="7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/>
          <p:nvPr/>
        </p:nvSpPr>
        <p:spPr>
          <a:xfrm>
            <a:off x="6375552" y="3305949"/>
            <a:ext cx="69000" cy="7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0"/>
          <p:cNvSpPr/>
          <p:nvPr/>
        </p:nvSpPr>
        <p:spPr>
          <a:xfrm>
            <a:off x="6389961" y="3257572"/>
            <a:ext cx="41363" cy="51746"/>
          </a:xfrm>
          <a:custGeom>
            <a:rect b="b" l="l" r="r" t="t"/>
            <a:pathLst>
              <a:path extrusionOk="0" h="7255" w="5643">
                <a:moveTo>
                  <a:pt x="393" y="6783"/>
                </a:moveTo>
                <a:cubicBezTo>
                  <a:pt x="393" y="5839"/>
                  <a:pt x="-393" y="2143"/>
                  <a:pt x="393" y="1121"/>
                </a:cubicBezTo>
                <a:cubicBezTo>
                  <a:pt x="1180" y="99"/>
                  <a:pt x="4247" y="-373"/>
                  <a:pt x="5112" y="649"/>
                </a:cubicBezTo>
                <a:cubicBezTo>
                  <a:pt x="5977" y="1671"/>
                  <a:pt x="5505" y="6154"/>
                  <a:pt x="5584" y="7255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01" name="Google Shape;501;p60"/>
          <p:cNvPicPr preferRelativeResize="0"/>
          <p:nvPr/>
        </p:nvPicPr>
        <p:blipFill rotWithShape="1">
          <a:blip r:embed="rId4">
            <a:alphaModFix/>
          </a:blip>
          <a:srcRect b="18727" l="10110" r="34793" t="33778"/>
          <a:stretch/>
        </p:blipFill>
        <p:spPr>
          <a:xfrm rot="5400000">
            <a:off x="6330188" y="3362701"/>
            <a:ext cx="277226" cy="31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0"/>
          <p:cNvPicPr preferRelativeResize="0"/>
          <p:nvPr/>
        </p:nvPicPr>
        <p:blipFill rotWithShape="1">
          <a:blip r:embed="rId4">
            <a:alphaModFix/>
          </a:blip>
          <a:srcRect b="18727" l="10110" r="34793" t="33778"/>
          <a:stretch/>
        </p:blipFill>
        <p:spPr>
          <a:xfrm rot="5400000">
            <a:off x="7866988" y="3121589"/>
            <a:ext cx="770051" cy="88477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0"/>
          <p:cNvSpPr/>
          <p:nvPr/>
        </p:nvSpPr>
        <p:spPr>
          <a:xfrm>
            <a:off x="6523775" y="2773575"/>
            <a:ext cx="318600" cy="292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0"/>
          <p:cNvSpPr/>
          <p:nvPr/>
        </p:nvSpPr>
        <p:spPr>
          <a:xfrm>
            <a:off x="6659557" y="2823911"/>
            <a:ext cx="56100" cy="70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60"/>
          <p:cNvCxnSpPr/>
          <p:nvPr/>
        </p:nvCxnSpPr>
        <p:spPr>
          <a:xfrm flipH="1">
            <a:off x="6650257" y="3066456"/>
            <a:ext cx="9300" cy="4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60"/>
          <p:cNvCxnSpPr/>
          <p:nvPr/>
        </p:nvCxnSpPr>
        <p:spPr>
          <a:xfrm>
            <a:off x="6654874" y="3482816"/>
            <a:ext cx="18600" cy="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60"/>
          <p:cNvCxnSpPr/>
          <p:nvPr/>
        </p:nvCxnSpPr>
        <p:spPr>
          <a:xfrm flipH="1" rot="10800000">
            <a:off x="6678291" y="3469175"/>
            <a:ext cx="32700" cy="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60"/>
          <p:cNvSpPr/>
          <p:nvPr/>
        </p:nvSpPr>
        <p:spPr>
          <a:xfrm>
            <a:off x="6678291" y="3066509"/>
            <a:ext cx="66332" cy="425575"/>
          </a:xfrm>
          <a:custGeom>
            <a:rect b="b" l="l" r="r" t="t"/>
            <a:pathLst>
              <a:path extrusionOk="0" h="43885" w="6685">
                <a:moveTo>
                  <a:pt x="2831" y="43885"/>
                </a:moveTo>
                <a:cubicBezTo>
                  <a:pt x="3303" y="42076"/>
                  <a:pt x="5741" y="35548"/>
                  <a:pt x="5662" y="33031"/>
                </a:cubicBezTo>
                <a:cubicBezTo>
                  <a:pt x="5583" y="30514"/>
                  <a:pt x="2438" y="30514"/>
                  <a:pt x="2359" y="28784"/>
                </a:cubicBezTo>
                <a:cubicBezTo>
                  <a:pt x="2280" y="27054"/>
                  <a:pt x="5269" y="25088"/>
                  <a:pt x="5190" y="22650"/>
                </a:cubicBezTo>
                <a:cubicBezTo>
                  <a:pt x="5111" y="20212"/>
                  <a:pt x="1651" y="16201"/>
                  <a:pt x="1887" y="14156"/>
                </a:cubicBezTo>
                <a:cubicBezTo>
                  <a:pt x="2123" y="12111"/>
                  <a:pt x="6921" y="12740"/>
                  <a:pt x="6606" y="10381"/>
                </a:cubicBezTo>
                <a:cubicBezTo>
                  <a:pt x="6292" y="8022"/>
                  <a:pt x="1101" y="1730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/>
          <p:nvPr>
            <p:ph type="title"/>
          </p:nvPr>
        </p:nvSpPr>
        <p:spPr>
          <a:xfrm>
            <a:off x="304800" y="66687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Four Algorithms in Homomorphic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Encryption</a:t>
            </a:r>
            <a:endParaRPr/>
          </a:p>
        </p:txBody>
      </p:sp>
      <p:sp>
        <p:nvSpPr>
          <p:cNvPr id="514" name="Google Shape;514;p6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i="1" lang="en-CA" sz="1800">
                <a:latin typeface="Times New Roman"/>
                <a:ea typeface="Times New Roman"/>
                <a:cs typeface="Times New Roman"/>
                <a:sym typeface="Times New Roman"/>
              </a:rPr>
              <a:t>KeyGen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i="1" lang="en-CA" sz="1800">
                <a:latin typeface="Times New Roman"/>
                <a:ea typeface="Times New Roman"/>
                <a:cs typeface="Times New Roman"/>
                <a:sym typeface="Times New Roman"/>
              </a:rPr>
              <a:t>Encrypt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i="1" lang="en-CA" sz="1800">
                <a:latin typeface="Times New Roman"/>
                <a:ea typeface="Times New Roman"/>
                <a:cs typeface="Times New Roman"/>
                <a:sym typeface="Times New Roman"/>
              </a:rPr>
              <a:t>Evaluate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i="1" lang="en-CA" sz="1800">
                <a:latin typeface="Times New Roman"/>
                <a:ea typeface="Times New Roman"/>
                <a:cs typeface="Times New Roman"/>
                <a:sym typeface="Times New Roman"/>
              </a:rPr>
              <a:t>Decrypt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61"/>
          <p:cNvSpPr txBox="1"/>
          <p:nvPr>
            <p:ph idx="1" type="subTitle"/>
          </p:nvPr>
        </p:nvSpPr>
        <p:spPr>
          <a:xfrm>
            <a:off x="304800" y="2847950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When did </a:t>
            </a:r>
            <a:r>
              <a:rPr lang="en-CA"/>
              <a:t>encryption</a:t>
            </a:r>
            <a:r>
              <a:rPr lang="en-CA"/>
              <a:t> become a thing❓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747100" y="2212575"/>
            <a:ext cx="814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latin typeface="Roboto"/>
                <a:ea typeface="Roboto"/>
                <a:cs typeface="Roboto"/>
                <a:sym typeface="Roboto"/>
              </a:rPr>
              <a:t>1900 B.C. 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-&gt; 700 B.C. -&gt; The Middle Ages -&gt; 1976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1900 B.C. an Egyptian scribe used nonstandard hieroglyphs to hide the meaning of an inscription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925" y="2990075"/>
            <a:ext cx="3173841" cy="20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do the four algorithms work in HE</a:t>
            </a:r>
            <a:endParaRPr/>
          </a:p>
        </p:txBody>
      </p:sp>
      <p:sp>
        <p:nvSpPr>
          <p:cNvPr id="521" name="Google Shape;521;p62"/>
          <p:cNvSpPr txBox="1"/>
          <p:nvPr>
            <p:ph idx="1" type="body"/>
          </p:nvPr>
        </p:nvSpPr>
        <p:spPr>
          <a:xfrm>
            <a:off x="311700" y="1505700"/>
            <a:ext cx="7969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800"/>
              <a:t>Let’s describe it as symmetric encryption scheme which is easier to understand.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800"/>
              <a:t>Also, both plaintext and ciphertext here is binary.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800"/>
              <a:t>And say we want to do this with 1100. 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75" y="346025"/>
            <a:ext cx="7526085" cy="4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3"/>
          <p:cNvSpPr txBox="1"/>
          <p:nvPr/>
        </p:nvSpPr>
        <p:spPr>
          <a:xfrm>
            <a:off x="58925" y="319900"/>
            <a:ext cx="48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3"/>
          <p:cNvSpPr txBox="1"/>
          <p:nvPr/>
        </p:nvSpPr>
        <p:spPr>
          <a:xfrm>
            <a:off x="7049300" y="3720725"/>
            <a:ext cx="1893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AGAIN</a:t>
            </a:r>
            <a:endParaRPr sz="29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do the four algorithms work in HE</a:t>
            </a:r>
            <a:endParaRPr/>
          </a:p>
        </p:txBody>
      </p:sp>
      <p:sp>
        <p:nvSpPr>
          <p:cNvPr id="534" name="Google Shape;534;p64"/>
          <p:cNvSpPr txBox="1"/>
          <p:nvPr>
            <p:ph idx="1" type="body"/>
          </p:nvPr>
        </p:nvSpPr>
        <p:spPr>
          <a:xfrm>
            <a:off x="311700" y="1505700"/>
            <a:ext cx="79698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-CA" sz="1400"/>
              <a:t>λ</a:t>
            </a:r>
            <a:r>
              <a:rPr lang="en-CA" sz="1400"/>
              <a:t>: security parameter (set by the user)</a:t>
            </a:r>
            <a:endParaRPr sz="14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i="1" lang="en-CA" sz="1400"/>
              <a:t>a,b:</a:t>
            </a:r>
            <a:r>
              <a:rPr i="1" lang="en-CA" sz="1400"/>
              <a:t> </a:t>
            </a:r>
            <a:r>
              <a:rPr lang="en-CA" sz="1400"/>
              <a:t>randomly generated by the algorithm </a:t>
            </a:r>
            <a:endParaRPr sz="14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CA" sz="1400"/>
              <a:t>For the purpose of demonstration, we set </a:t>
            </a:r>
            <a:r>
              <a:rPr b="1" lang="en-CA" sz="1400"/>
              <a:t>λ </a:t>
            </a:r>
            <a:r>
              <a:rPr lang="en-CA" sz="1400"/>
              <a:t>= 2, </a:t>
            </a:r>
            <a:r>
              <a:rPr b="1" i="1" lang="en-CA" sz="1400"/>
              <a:t>a</a:t>
            </a:r>
            <a:r>
              <a:rPr i="1" lang="en-CA" sz="1400"/>
              <a:t> = 2, </a:t>
            </a:r>
            <a:r>
              <a:rPr lang="en-CA" sz="1400"/>
              <a:t>and </a:t>
            </a:r>
            <a:r>
              <a:rPr b="1" i="1" lang="en-CA" sz="1400"/>
              <a:t>b</a:t>
            </a:r>
            <a:r>
              <a:rPr i="1" lang="en-CA" sz="1400"/>
              <a:t> = 5</a:t>
            </a:r>
            <a:endParaRPr sz="14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00"/>
          </a:p>
        </p:txBody>
      </p:sp>
      <p:sp>
        <p:nvSpPr>
          <p:cNvPr id="535" name="Google Shape;535;p64"/>
          <p:cNvSpPr txBox="1"/>
          <p:nvPr/>
        </p:nvSpPr>
        <p:spPr>
          <a:xfrm>
            <a:off x="2272500" y="3058175"/>
            <a:ext cx="404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2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b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b="1" baseline="30000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aseline="30000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2</a:t>
            </a:r>
            <a:r>
              <a:rPr baseline="30000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4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b="1" baseline="30000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2</a:t>
            </a:r>
            <a:r>
              <a:rPr baseline="30000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32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513" y="2816825"/>
            <a:ext cx="23526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do the four algorithms work in HE</a:t>
            </a:r>
            <a:endParaRPr/>
          </a:p>
        </p:txBody>
      </p:sp>
      <p:sp>
        <p:nvSpPr>
          <p:cNvPr id="542" name="Google Shape;542;p65"/>
          <p:cNvSpPr txBox="1"/>
          <p:nvPr>
            <p:ph idx="1" type="body"/>
          </p:nvPr>
        </p:nvSpPr>
        <p:spPr>
          <a:xfrm>
            <a:off x="519000" y="1505700"/>
            <a:ext cx="79698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 sz="1400"/>
              <a:t>p</a:t>
            </a:r>
            <a:r>
              <a:rPr b="1" i="1" lang="en-CA" sz="1400"/>
              <a:t> ∈ [1, λ</a:t>
            </a:r>
            <a:r>
              <a:rPr b="1" baseline="30000" i="1" lang="en-CA" sz="1400"/>
              <a:t>P</a:t>
            </a:r>
            <a:r>
              <a:rPr b="1" i="1" lang="en-CA" sz="1400"/>
              <a:t>-1] ⇒ p ∈ [1, 2</a:t>
            </a:r>
            <a:r>
              <a:rPr b="1" baseline="30000" i="1" lang="en-CA" sz="1400"/>
              <a:t>4</a:t>
            </a:r>
            <a:r>
              <a:rPr b="1" i="1" lang="en-CA" sz="1400"/>
              <a:t>-1] ⇒ p ∈ [1, 15]</a:t>
            </a:r>
            <a:endParaRPr b="1" i="1" sz="1400"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CA" sz="1400"/>
              <a:t>p % 2 == 1 ⇒ p is odd</a:t>
            </a:r>
            <a:endParaRPr b="1" i="1" sz="1400"/>
          </a:p>
        </p:txBody>
      </p:sp>
      <p:sp>
        <p:nvSpPr>
          <p:cNvPr id="543" name="Google Shape;543;p65"/>
          <p:cNvSpPr txBox="1"/>
          <p:nvPr/>
        </p:nvSpPr>
        <p:spPr>
          <a:xfrm>
            <a:off x="1560900" y="2571750"/>
            <a:ext cx="602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∈ [0, λ</a:t>
            </a:r>
            <a:r>
              <a:rPr b="1" baseline="30000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-1] ⇒ q ∈ [0, 2</a:t>
            </a:r>
            <a:r>
              <a:rPr b="1" baseline="30000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-1] ⇒ q ∈ [0, 4294967295]</a:t>
            </a:r>
            <a:endParaRPr b="1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could be different for each bit of the plaintext</a:t>
            </a:r>
            <a:endParaRPr b="1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5"/>
          <p:cNvSpPr txBox="1"/>
          <p:nvPr/>
        </p:nvSpPr>
        <p:spPr>
          <a:xfrm>
            <a:off x="-1056975" y="5099525"/>
            <a:ext cx="12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5" name="Google Shape;5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830" y="3324193"/>
            <a:ext cx="2784125" cy="18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do the four algorithms work in 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6"/>
          <p:cNvSpPr txBox="1"/>
          <p:nvPr>
            <p:ph idx="1" type="body"/>
          </p:nvPr>
        </p:nvSpPr>
        <p:spPr>
          <a:xfrm>
            <a:off x="2181775" y="3867300"/>
            <a:ext cx="54738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CA" sz="1412"/>
              <a:t>c</a:t>
            </a:r>
            <a:r>
              <a:rPr lang="en-CA" sz="1412"/>
              <a:t>iphertext = plaintext + </a:t>
            </a:r>
            <a:r>
              <a:rPr b="1" i="1" lang="en-CA" sz="1412"/>
              <a:t>p * q</a:t>
            </a:r>
            <a:endParaRPr sz="14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CA" sz="1412"/>
              <a:t>92 = 1 + 7 * 13</a:t>
            </a:r>
            <a:endParaRPr sz="14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412">
              <a:solidFill>
                <a:srgbClr val="111111"/>
              </a:solidFill>
            </a:endParaRPr>
          </a:p>
        </p:txBody>
      </p:sp>
      <p:sp>
        <p:nvSpPr>
          <p:cNvPr id="552" name="Google Shape;552;p66"/>
          <p:cNvSpPr txBox="1"/>
          <p:nvPr>
            <p:ph idx="2" type="body"/>
          </p:nvPr>
        </p:nvSpPr>
        <p:spPr>
          <a:xfrm>
            <a:off x="7849425" y="3867300"/>
            <a:ext cx="9828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53" name="Google Shape;553;p66"/>
          <p:cNvGraphicFramePr/>
          <p:nvPr/>
        </p:nvGraphicFramePr>
        <p:xfrm>
          <a:off x="2181775" y="185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{BA9F3F5D-D9F7-4ED7-AE98-42E76776950D}</a:tableStyleId>
              </a:tblPr>
              <a:tblGrid>
                <a:gridCol w="1113525"/>
                <a:gridCol w="798825"/>
                <a:gridCol w="690750"/>
                <a:gridCol w="867700"/>
                <a:gridCol w="867700"/>
              </a:tblGrid>
              <a:tr h="37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CA">
                          <a:solidFill>
                            <a:srgbClr val="111111"/>
                          </a:solidFill>
                        </a:rPr>
                        <a:t>p</a:t>
                      </a:r>
                      <a:endParaRPr b="1" i="1">
                        <a:solidFill>
                          <a:srgbClr val="11111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CA">
                          <a:solidFill>
                            <a:srgbClr val="111111"/>
                          </a:solidFill>
                        </a:rPr>
                        <a:t>plaintext</a:t>
                      </a:r>
                      <a:endParaRPr b="1" i="1">
                        <a:solidFill>
                          <a:srgbClr val="11111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CA">
                          <a:solidFill>
                            <a:srgbClr val="111111"/>
                          </a:solidFill>
                        </a:rPr>
                        <a:t>q</a:t>
                      </a:r>
                      <a:endParaRPr>
                        <a:solidFill>
                          <a:srgbClr val="11111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2526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2022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26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CA">
                          <a:solidFill>
                            <a:srgbClr val="111111"/>
                          </a:solidFill>
                        </a:rPr>
                        <a:t>ciphertext</a:t>
                      </a:r>
                      <a:endParaRPr b="1" i="1">
                        <a:solidFill>
                          <a:srgbClr val="11111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92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do the four algorithms work in 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7"/>
          <p:cNvSpPr txBox="1"/>
          <p:nvPr/>
        </p:nvSpPr>
        <p:spPr>
          <a:xfrm>
            <a:off x="1490450" y="1517700"/>
            <a:ext cx="6390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Now let’s convert 92 back to binary!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iphertext[0] = 1011100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 needs to be </a:t>
            </a:r>
            <a:r>
              <a:rPr b="1" i="1"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 + Q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2 + 32 = 34 bits long (i.e. padding)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Therefore ciphertext[0] = 0000000000000000000000000001011100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0" name="Google Shape;5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675" y="3210900"/>
            <a:ext cx="3069425" cy="18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do the four algorithms work in 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8"/>
          <p:cNvSpPr txBox="1"/>
          <p:nvPr/>
        </p:nvSpPr>
        <p:spPr>
          <a:xfrm>
            <a:off x="760000" y="1655700"/>
            <a:ext cx="7980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i="1" lang="en-CA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</a:t>
            </a:r>
            <a:endParaRPr i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Computations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FHE, it should include everything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-CA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partially and somewhat, they cannot.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do the four algorithms work in HE</a:t>
            </a:r>
            <a:endParaRPr/>
          </a:p>
        </p:txBody>
      </p:sp>
      <p:sp>
        <p:nvSpPr>
          <p:cNvPr id="572" name="Google Shape;572;p69"/>
          <p:cNvSpPr txBox="1"/>
          <p:nvPr>
            <p:ph idx="1" type="body"/>
          </p:nvPr>
        </p:nvSpPr>
        <p:spPr>
          <a:xfrm>
            <a:off x="587100" y="1460900"/>
            <a:ext cx="7969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c</a:t>
            </a:r>
            <a:r>
              <a:rPr lang="en-CA" sz="1400"/>
              <a:t>iphertext[0]  = </a:t>
            </a:r>
            <a:r>
              <a:rPr lang="en-CA" sz="1400"/>
              <a:t>0000000000000000000000000001011100 = 92</a:t>
            </a:r>
            <a:endParaRPr sz="14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/>
              <a:t>Now let’s decrypt it!</a:t>
            </a:r>
            <a:endParaRPr sz="14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/>
              <a:t>plaintext[0] = (ciphertext[0] mod </a:t>
            </a:r>
            <a:r>
              <a:rPr b="1" i="1" lang="en-CA" sz="1400"/>
              <a:t>p</a:t>
            </a:r>
            <a:r>
              <a:rPr lang="en-CA" sz="1400"/>
              <a:t>) mod 2 = (92 mod 7) mod 2 = 1 mod 2 = 1</a:t>
            </a:r>
            <a:endParaRPr sz="1400"/>
          </a:p>
        </p:txBody>
      </p:sp>
      <p:sp>
        <p:nvSpPr>
          <p:cNvPr id="573" name="Google Shape;573;p69"/>
          <p:cNvSpPr txBox="1"/>
          <p:nvPr/>
        </p:nvSpPr>
        <p:spPr>
          <a:xfrm>
            <a:off x="71100" y="4190975"/>
            <a:ext cx="90018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However, the operations(</a:t>
            </a:r>
            <a:r>
              <a:rPr i="1" lang="en-CA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part) increase the noise associated to resulting ciphertexts.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Therefore, after several operations, the noise could become large enough that decryption is no longer reliable.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4" name="Google Shape;5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500" y="2571750"/>
            <a:ext cx="209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Bootstrapping</a:t>
            </a:r>
            <a:endParaRPr/>
          </a:p>
        </p:txBody>
      </p:sp>
      <p:sp>
        <p:nvSpPr>
          <p:cNvPr id="580" name="Google Shape;580;p7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-CA" sz="1800"/>
              <a:t>reduce the error without decrypt in the middle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CA" sz="1800"/>
              <a:t>Only for fully homomorphic encryption</a:t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/>
          <p:nvPr/>
        </p:nvSpPr>
        <p:spPr>
          <a:xfrm>
            <a:off x="1698775" y="1356650"/>
            <a:ext cx="2100000" cy="1120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Bootstrapping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1"/>
          <p:cNvSpPr txBox="1"/>
          <p:nvPr/>
        </p:nvSpPr>
        <p:spPr>
          <a:xfrm>
            <a:off x="2243350" y="2023650"/>
            <a:ext cx="1111200" cy="4002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message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71"/>
          <p:cNvSpPr txBox="1"/>
          <p:nvPr/>
        </p:nvSpPr>
        <p:spPr>
          <a:xfrm>
            <a:off x="2471500" y="1522725"/>
            <a:ext cx="654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2173750" y="2524575"/>
            <a:ext cx="12504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1’s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71"/>
          <p:cNvSpPr txBox="1"/>
          <p:nvPr/>
        </p:nvSpPr>
        <p:spPr>
          <a:xfrm>
            <a:off x="311725" y="2524575"/>
            <a:ext cx="7668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Owner: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>
            <a:off x="153350" y="2023650"/>
            <a:ext cx="1250400" cy="4002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Third party: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71"/>
          <p:cNvSpPr txBox="1"/>
          <p:nvPr/>
        </p:nvSpPr>
        <p:spPr>
          <a:xfrm>
            <a:off x="4735575" y="1522725"/>
            <a:ext cx="654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71"/>
          <p:cNvSpPr txBox="1"/>
          <p:nvPr/>
        </p:nvSpPr>
        <p:spPr>
          <a:xfrm>
            <a:off x="3928400" y="2023650"/>
            <a:ext cx="2070900" cy="4002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1 and box 1’s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71"/>
          <p:cNvSpPr txBox="1"/>
          <p:nvPr/>
        </p:nvSpPr>
        <p:spPr>
          <a:xfrm>
            <a:off x="4437825" y="2524575"/>
            <a:ext cx="12504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2’s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71"/>
          <p:cNvSpPr txBox="1"/>
          <p:nvPr/>
        </p:nvSpPr>
        <p:spPr>
          <a:xfrm>
            <a:off x="7223800" y="1522725"/>
            <a:ext cx="654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71"/>
          <p:cNvSpPr txBox="1"/>
          <p:nvPr/>
        </p:nvSpPr>
        <p:spPr>
          <a:xfrm>
            <a:off x="6515800" y="2023650"/>
            <a:ext cx="2070900" cy="4002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2 and box 2’s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71"/>
          <p:cNvSpPr txBox="1"/>
          <p:nvPr/>
        </p:nvSpPr>
        <p:spPr>
          <a:xfrm>
            <a:off x="6926050" y="2571750"/>
            <a:ext cx="12504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3’s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1078525" y="3199725"/>
            <a:ext cx="654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…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71"/>
          <p:cNvSpPr txBox="1"/>
          <p:nvPr/>
        </p:nvSpPr>
        <p:spPr>
          <a:xfrm>
            <a:off x="1078525" y="3854450"/>
            <a:ext cx="654900" cy="4002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…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71"/>
          <p:cNvSpPr txBox="1"/>
          <p:nvPr/>
        </p:nvSpPr>
        <p:spPr>
          <a:xfrm>
            <a:off x="1078525" y="4455600"/>
            <a:ext cx="6549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…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71"/>
          <p:cNvSpPr txBox="1"/>
          <p:nvPr/>
        </p:nvSpPr>
        <p:spPr>
          <a:xfrm>
            <a:off x="3305275" y="3189513"/>
            <a:ext cx="654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71"/>
          <p:cNvSpPr txBox="1"/>
          <p:nvPr/>
        </p:nvSpPr>
        <p:spPr>
          <a:xfrm>
            <a:off x="2664675" y="3854450"/>
            <a:ext cx="2070900" cy="4002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i-1 and box i-1’s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71"/>
          <p:cNvSpPr txBox="1"/>
          <p:nvPr/>
        </p:nvSpPr>
        <p:spPr>
          <a:xfrm>
            <a:off x="3007525" y="4455600"/>
            <a:ext cx="12504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Box i’s key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71"/>
          <p:cNvSpPr txBox="1"/>
          <p:nvPr/>
        </p:nvSpPr>
        <p:spPr>
          <a:xfrm>
            <a:off x="5957425" y="3589725"/>
            <a:ext cx="287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ventually</a:t>
            </a: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only the owner can get the encrypted message out and decrypt it.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71"/>
          <p:cNvSpPr txBox="1"/>
          <p:nvPr/>
        </p:nvSpPr>
        <p:spPr>
          <a:xfrm>
            <a:off x="5143500" y="4455600"/>
            <a:ext cx="39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Note: Box 1 + Box 1’s key =&gt; Message in Box 2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71"/>
          <p:cNvSpPr/>
          <p:nvPr/>
        </p:nvSpPr>
        <p:spPr>
          <a:xfrm>
            <a:off x="3208800" y="884775"/>
            <a:ext cx="1934700" cy="471900"/>
          </a:xfrm>
          <a:prstGeom prst="wedgeRectCallout">
            <a:avLst>
              <a:gd fmla="val -32928" name="adj1"/>
              <a:gd fmla="val 69994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Encrypted message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When did encryption become a thing❓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747100" y="2212575"/>
            <a:ext cx="814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1900 B.C. -&gt; </a:t>
            </a:r>
            <a:r>
              <a:rPr b="1" i="1" lang="en-CA">
                <a:latin typeface="Roboto"/>
                <a:ea typeface="Roboto"/>
                <a:cs typeface="Roboto"/>
                <a:sym typeface="Roboto"/>
              </a:rPr>
              <a:t>700 B.C. 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-&gt; The Middle Ages -&gt; 1976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700 B.C. - Caesar Shift Cipher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925" y="2813350"/>
            <a:ext cx="4254400" cy="17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47100" y="3462475"/>
            <a:ext cx="33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HELLO WORLD -&gt; EBIIL TLOIA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directions</a:t>
            </a:r>
            <a:endParaRPr/>
          </a:p>
        </p:txBody>
      </p:sp>
      <p:pic>
        <p:nvPicPr>
          <p:cNvPr id="612" name="Google Shape;6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975" y="1372025"/>
            <a:ext cx="3031675" cy="20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2"/>
          <p:cNvSpPr txBox="1"/>
          <p:nvPr/>
        </p:nvSpPr>
        <p:spPr>
          <a:xfrm>
            <a:off x="4572000" y="1719900"/>
            <a:ext cx="264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Designing a new computing architecture, specifically designed for FHE.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72"/>
          <p:cNvSpPr txBox="1"/>
          <p:nvPr>
            <p:ph type="title"/>
          </p:nvPr>
        </p:nvSpPr>
        <p:spPr>
          <a:xfrm>
            <a:off x="4572000" y="1281875"/>
            <a:ext cx="2871900" cy="62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Microsoft’s project Heax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72"/>
          <p:cNvSpPr txBox="1"/>
          <p:nvPr>
            <p:ph type="title"/>
          </p:nvPr>
        </p:nvSpPr>
        <p:spPr>
          <a:xfrm>
            <a:off x="2771875" y="3934575"/>
            <a:ext cx="3600300" cy="62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Cloud computing and storage!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References</a:t>
            </a:r>
            <a:endParaRPr/>
          </a:p>
        </p:txBody>
      </p:sp>
      <p:sp>
        <p:nvSpPr>
          <p:cNvPr id="621" name="Google Shape;621;p73"/>
          <p:cNvSpPr txBox="1"/>
          <p:nvPr/>
        </p:nvSpPr>
        <p:spPr>
          <a:xfrm>
            <a:off x="1167025" y="1272975"/>
            <a:ext cx="68100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https://blog.openmined.org/from-fully-homomorphic-encryption-to-silicon/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https://en.wikipedia.org/wiki/Encryption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https://www.techtarget.com/searchsecurity/definition/encryption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https://medium.com/searchencrypt/what-is-encryption-how-does-it-work-e8f20e340537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http://blog.higashi.tech/2020/06/22/fhe_02.html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https://www.cleatech.com/product-category/glove-box-system/portable-glove-boxes/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https://crypto.stanford.edu/craig/craig-thesis.pdf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https://crypto.stanford.edu/craig/easy-fhe.pdf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https://www.geeksforgeeks.org/rsa-algorithm-cryptography/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https://cryptobook.nakov.com/asymmetric-key-ciphers/elliptic-curve-cryptography-ecc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http://blog.higashi.tech/2020/06/16/fhe_01.html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4"/>
              </a:rPr>
              <a:t>https://en.wikipedia.org/wiki/Homomorphic_encryption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CA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5"/>
              </a:rPr>
              <a:t>https://www.geeksforgeeks.org/implementation-diffie-hellman-algorithm/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References</a:t>
            </a:r>
            <a:endParaRPr/>
          </a:p>
        </p:txBody>
      </p:sp>
      <p:sp>
        <p:nvSpPr>
          <p:cNvPr id="627" name="Google Shape;627;p74"/>
          <p:cNvSpPr txBox="1"/>
          <p:nvPr/>
        </p:nvSpPr>
        <p:spPr>
          <a:xfrm>
            <a:off x="705975" y="1927400"/>
            <a:ext cx="67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Shout out to whoever made those memes, you have my 100% respect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8" name="Google Shape;6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563" y="2461425"/>
            <a:ext cx="3138874" cy="25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Thank You!</a:t>
            </a:r>
            <a:endParaRPr/>
          </a:p>
        </p:txBody>
      </p:sp>
      <p:pic>
        <p:nvPicPr>
          <p:cNvPr id="634" name="Google Shape;63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692" y="2044775"/>
            <a:ext cx="3576675" cy="2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When did encryption become a thing❓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747100" y="2212575"/>
            <a:ext cx="814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1900 B.C. -&gt; 700 B.C. -&gt; </a:t>
            </a:r>
            <a:r>
              <a:rPr b="1" i="1" lang="en-CA">
                <a:latin typeface="Roboto"/>
                <a:ea typeface="Roboto"/>
                <a:cs typeface="Roboto"/>
                <a:sym typeface="Roboto"/>
              </a:rPr>
              <a:t>1940s </a:t>
            </a:r>
            <a:r>
              <a:rPr lang="en-CA">
                <a:latin typeface="Roboto"/>
                <a:ea typeface="Roboto"/>
                <a:cs typeface="Roboto"/>
                <a:sym typeface="Roboto"/>
              </a:rPr>
              <a:t>-&gt; 1976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1940s - Enigma Machine &amp; Turing Machine (</a:t>
            </a:r>
            <a:r>
              <a:rPr i="1" lang="en-CA">
                <a:latin typeface="Roboto"/>
                <a:ea typeface="Roboto"/>
                <a:cs typeface="Roboto"/>
                <a:sym typeface="Roboto"/>
              </a:rPr>
              <a:t>The Imitation Game)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325" y="1770925"/>
            <a:ext cx="1397810" cy="20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When did encryption become a thing❓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747100" y="2212575"/>
            <a:ext cx="443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1900 B.C. -&gt; 700 B.C. -&gt; The Middle Ages -&gt; </a:t>
            </a:r>
            <a:r>
              <a:rPr b="1" i="1" lang="en-CA">
                <a:latin typeface="Roboto"/>
                <a:ea typeface="Roboto"/>
                <a:cs typeface="Roboto"/>
                <a:sym typeface="Roboto"/>
              </a:rPr>
              <a:t>1976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1976 - “New Direction in Cryptography” by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Roboto"/>
                <a:ea typeface="Roboto"/>
                <a:cs typeface="Roboto"/>
                <a:sym typeface="Roboto"/>
              </a:rPr>
              <a:t>Whitfield Diffie and Martin Hellman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200" y="1514675"/>
            <a:ext cx="3063600" cy="34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Why do we need encryption anyway❓</a:t>
            </a:r>
            <a:endParaRPr/>
          </a:p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is the motivation behind it?</a:t>
            </a:r>
            <a:endParaRPr/>
          </a:p>
        </p:txBody>
      </p:sp>
      <p:sp>
        <p:nvSpPr>
          <p:cNvPr id="119" name="Google Shape;119;p21"/>
          <p:cNvSpPr txBox="1"/>
          <p:nvPr>
            <p:ph idx="2" type="body"/>
          </p:nvPr>
        </p:nvSpPr>
        <p:spPr>
          <a:xfrm>
            <a:off x="4851150" y="0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Need privacy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825" y="380225"/>
            <a:ext cx="3218650" cy="46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